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01" r:id="rId5"/>
  </p:sldMasterIdLst>
  <p:notesMasterIdLst>
    <p:notesMasterId r:id="rId26"/>
  </p:notesMasterIdLst>
  <p:sldIdLst>
    <p:sldId id="319" r:id="rId6"/>
    <p:sldId id="320" r:id="rId7"/>
    <p:sldId id="337" r:id="rId8"/>
    <p:sldId id="308" r:id="rId9"/>
    <p:sldId id="338" r:id="rId10"/>
    <p:sldId id="311" r:id="rId11"/>
    <p:sldId id="339" r:id="rId12"/>
    <p:sldId id="312" r:id="rId13"/>
    <p:sldId id="340" r:id="rId14"/>
    <p:sldId id="313" r:id="rId15"/>
    <p:sldId id="341" r:id="rId16"/>
    <p:sldId id="321" r:id="rId17"/>
    <p:sldId id="344" r:id="rId18"/>
    <p:sldId id="342" r:id="rId19"/>
    <p:sldId id="346" r:id="rId20"/>
    <p:sldId id="343" r:id="rId21"/>
    <p:sldId id="347" r:id="rId22"/>
    <p:sldId id="348" r:id="rId23"/>
    <p:sldId id="349" r:id="rId24"/>
    <p:sldId id="322"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A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476"/>
    <p:restoredTop sz="92724"/>
  </p:normalViewPr>
  <p:slideViewPr>
    <p:cSldViewPr snapToGrid="0" showGuides="1">
      <p:cViewPr>
        <p:scale>
          <a:sx n="90" d="100"/>
          <a:sy n="90" d="100"/>
        </p:scale>
        <p:origin x="144" y="272"/>
      </p:cViewPr>
      <p:guideLst>
        <p:guide orient="horz" pos="2137"/>
        <p:guide pos="3817"/>
      </p:guideLst>
    </p:cSldViewPr>
  </p:slideViewPr>
  <p:notesTextViewPr>
    <p:cViewPr>
      <p:scale>
        <a:sx n="1" d="1"/>
        <a:sy n="1" d="1"/>
      </p:scale>
      <p:origin x="0" y="0"/>
    </p:cViewPr>
  </p:notesTextViewPr>
  <p:notesViewPr>
    <p:cSldViewPr snapToGrid="0">
      <p:cViewPr varScale="1">
        <p:scale>
          <a:sx n="77" d="100"/>
          <a:sy n="77" d="100"/>
        </p:scale>
        <p:origin x="226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566E4-EE86-4965-9B87-FA7FC540D902}" type="datetimeFigureOut">
              <a:rPr lang="pt-BR" smtClean="0"/>
              <a:t>23/08/17</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1DB34-B955-47BD-AE9E-CB8118202A01}" type="slidenum">
              <a:rPr lang="pt-BR" smtClean="0"/>
              <a:t>‹n.º›</a:t>
            </a:fld>
            <a:endParaRPr lang="pt-BR"/>
          </a:p>
        </p:txBody>
      </p:sp>
    </p:spTree>
    <p:extLst>
      <p:ext uri="{BB962C8B-B14F-4D97-AF65-F5344CB8AC3E}">
        <p14:creationId xmlns:p14="http://schemas.microsoft.com/office/powerpoint/2010/main" val="1784980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7913" y="233363"/>
            <a:ext cx="3243262" cy="1825625"/>
          </a:xfrm>
        </p:spPr>
      </p:sp>
      <p:sp>
        <p:nvSpPr>
          <p:cNvPr id="3" name="Notes Placeholder 2"/>
          <p:cNvSpPr>
            <a:spLocks noGrp="1"/>
          </p:cNvSpPr>
          <p:nvPr>
            <p:ph type="body" idx="1"/>
          </p:nvPr>
        </p:nvSpPr>
        <p:spPr/>
        <p:txBody>
          <a:bodyPr/>
          <a:lstStyle/>
          <a:p>
            <a:endParaRPr lang="pt-BR" sz="1100"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rPr>
              <a:pPr/>
              <a:t>1</a:t>
            </a:fld>
            <a:endParaRPr lang="pt-BR" dirty="0">
              <a:solidFill>
                <a:prstClr val="black"/>
              </a:solidFill>
            </a:endParaRPr>
          </a:p>
        </p:txBody>
      </p:sp>
    </p:spTree>
    <p:extLst>
      <p:ext uri="{BB962C8B-B14F-4D97-AF65-F5344CB8AC3E}">
        <p14:creationId xmlns:p14="http://schemas.microsoft.com/office/powerpoint/2010/main" val="9991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2</a:t>
            </a:fld>
            <a:endParaRPr lang="pt-BR"/>
          </a:p>
        </p:txBody>
      </p:sp>
    </p:spTree>
    <p:extLst>
      <p:ext uri="{BB962C8B-B14F-4D97-AF65-F5344CB8AC3E}">
        <p14:creationId xmlns:p14="http://schemas.microsoft.com/office/powerpoint/2010/main" val="6022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5</a:t>
            </a:fld>
            <a:endParaRPr lang="pt-BR"/>
          </a:p>
        </p:txBody>
      </p:sp>
    </p:spTree>
    <p:extLst>
      <p:ext uri="{BB962C8B-B14F-4D97-AF65-F5344CB8AC3E}">
        <p14:creationId xmlns:p14="http://schemas.microsoft.com/office/powerpoint/2010/main" val="123444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7</a:t>
            </a:fld>
            <a:endParaRPr lang="pt-BR"/>
          </a:p>
        </p:txBody>
      </p:sp>
    </p:spTree>
    <p:extLst>
      <p:ext uri="{BB962C8B-B14F-4D97-AF65-F5344CB8AC3E}">
        <p14:creationId xmlns:p14="http://schemas.microsoft.com/office/powerpoint/2010/main" val="15262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12</a:t>
            </a:fld>
            <a:endParaRPr lang="pt-BR"/>
          </a:p>
        </p:txBody>
      </p:sp>
    </p:spTree>
    <p:extLst>
      <p:ext uri="{BB962C8B-B14F-4D97-AF65-F5344CB8AC3E}">
        <p14:creationId xmlns:p14="http://schemas.microsoft.com/office/powerpoint/2010/main" val="111355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17</a:t>
            </a:fld>
            <a:endParaRPr lang="pt-BR"/>
          </a:p>
        </p:txBody>
      </p:sp>
    </p:spTree>
    <p:extLst>
      <p:ext uri="{BB962C8B-B14F-4D97-AF65-F5344CB8AC3E}">
        <p14:creationId xmlns:p14="http://schemas.microsoft.com/office/powerpoint/2010/main" val="139224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19</a:t>
            </a:fld>
            <a:endParaRPr lang="pt-BR"/>
          </a:p>
        </p:txBody>
      </p:sp>
    </p:spTree>
    <p:extLst>
      <p:ext uri="{BB962C8B-B14F-4D97-AF65-F5344CB8AC3E}">
        <p14:creationId xmlns:p14="http://schemas.microsoft.com/office/powerpoint/2010/main" val="117321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7913" y="233363"/>
            <a:ext cx="3243262" cy="1825625"/>
          </a:xfrm>
        </p:spPr>
      </p:sp>
      <p:sp>
        <p:nvSpPr>
          <p:cNvPr id="3" name="Notes Placeholder 2"/>
          <p:cNvSpPr>
            <a:spLocks noGrp="1"/>
          </p:cNvSpPr>
          <p:nvPr>
            <p:ph type="body" idx="1"/>
          </p:nvPr>
        </p:nvSpPr>
        <p:spPr/>
        <p:txBody>
          <a:bodyPr/>
          <a:lstStyle/>
          <a:p>
            <a:endParaRPr lang="pt-BR" sz="1100"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rPr>
              <a:pPr/>
              <a:t>20</a:t>
            </a:fld>
            <a:endParaRPr lang="pt-BR" dirty="0">
              <a:solidFill>
                <a:prstClr val="black"/>
              </a:solidFill>
            </a:endParaRPr>
          </a:p>
        </p:txBody>
      </p:sp>
    </p:spTree>
    <p:extLst>
      <p:ext uri="{BB962C8B-B14F-4D97-AF65-F5344CB8AC3E}">
        <p14:creationId xmlns:p14="http://schemas.microsoft.com/office/powerpoint/2010/main" val="140001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2341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37597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850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E1F5459C-11CD-4246-BAA2-A0CD8B7930CF}"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33709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B793641-39FE-9941-B493-4C6CA22258AD}"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1411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183220" y="6556248"/>
            <a:ext cx="1226717" cy="182880"/>
          </a:xfrm>
          <a:prstGeom prst="rect">
            <a:avLst/>
          </a:prstGeom>
        </p:spPr>
        <p:txBody>
          <a:bodyPr/>
          <a:lstStyle/>
          <a:p>
            <a:fld id="{CE6E0838-3E10-424A-93AC-472DD16011EC}"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3417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CB2A62B-A9A1-BD4B-8067-86DD35117CEE}"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261684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a:xfrm>
            <a:off x="4183220" y="6556248"/>
            <a:ext cx="1226717" cy="182880"/>
          </a:xfrm>
          <a:prstGeom prst="rect">
            <a:avLst/>
          </a:prstGeom>
        </p:spPr>
        <p:txBody>
          <a:bodyPr/>
          <a:lstStyle/>
          <a:p>
            <a:fld id="{3CFFFFBC-830B-BE48-A60F-3A3B7341FF90}" type="datetime1">
              <a:rPr lang="en-US" smtClean="0">
                <a:solidFill>
                  <a:srgbClr val="5F5F5F"/>
                </a:solidFill>
              </a:rPr>
              <a:pPr/>
              <a:t>8/23/17</a:t>
            </a:fld>
            <a:endParaRPr dirty="0">
              <a:solidFill>
                <a:srgbClr val="5F5F5F"/>
              </a:solidFill>
            </a:endParaRPr>
          </a:p>
        </p:txBody>
      </p:sp>
      <p:sp>
        <p:nvSpPr>
          <p:cNvPr id="8" name="Footer Placeholder 7"/>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3650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Espaço Reservado para Número de Slide 3"/>
          <p:cNvSpPr>
            <a:spLocks noGrp="1"/>
          </p:cNvSpPr>
          <p:nvPr>
            <p:ph type="sldNum" sz="quarter" idx="10"/>
          </p:nvPr>
        </p:nvSpPr>
        <p:spPr/>
        <p:txBody>
          <a:bodyPr/>
          <a:lstStyle/>
          <a:p>
            <a:fld id="{C51EAA63-D034-42AE-91FA-B13B9518C7BE}" type="slidenum">
              <a:rPr lang="en-US" smtClean="0">
                <a:solidFill>
                  <a:srgbClr val="5F5F5F"/>
                </a:solidFill>
              </a:rPr>
              <a:pPr/>
              <a:t>‹n.º›</a:t>
            </a:fld>
            <a:endParaRPr lang="en-US" dirty="0">
              <a:solidFill>
                <a:srgbClr val="5F5F5F"/>
              </a:solidFill>
            </a:endParaRPr>
          </a:p>
        </p:txBody>
      </p:sp>
    </p:spTree>
    <p:extLst>
      <p:ext uri="{BB962C8B-B14F-4D97-AF65-F5344CB8AC3E}">
        <p14:creationId xmlns:p14="http://schemas.microsoft.com/office/powerpoint/2010/main" val="204305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fld id="{0F9DE5E5-CA66-5940-9D1C-9F6D8D7529FE}" type="datetime1">
              <a:rPr lang="en-US" smtClean="0">
                <a:solidFill>
                  <a:srgbClr val="5F5F5F"/>
                </a:solidFill>
              </a:rPr>
              <a:pPr/>
              <a:t>8/23/17</a:t>
            </a:fld>
            <a:endParaRPr dirty="0">
              <a:solidFill>
                <a:srgbClr val="5F5F5F"/>
              </a:solidFill>
            </a:endParaRPr>
          </a:p>
        </p:txBody>
      </p:sp>
      <p:sp>
        <p:nvSpPr>
          <p:cNvPr id="4" name="Footer Placeholder 3"/>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882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E319AFBF-606B-E543-8502-3BFA1F086CBC}"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Tree>
    <p:extLst>
      <p:ext uri="{BB962C8B-B14F-4D97-AF65-F5344CB8AC3E}">
        <p14:creationId xmlns:p14="http://schemas.microsoft.com/office/powerpoint/2010/main" val="364701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52316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A20AF893-3E10-FD41-AEC9-8B3D0A4A1856}"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7506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5F325C25-20DE-A84C-A42C-F77161DB4A96}"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07237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795EB4F4-FDFD-ED43-860C-BD557FEEC804}"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32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0440CA68-5E1D-2648-A796-3AC679BBE128}"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2715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A38B655-5B37-774F-952B-2EF42A453626}"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6589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E63E8679-970F-0E44-9FB8-4B88F38302EF}"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6749431"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19737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8B482C15-144D-5047-A5F1-7D99D84BBFB0}"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4533493"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7987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F8E68280-77B5-7046-8002-0C2A6FF60231}"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5717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6E7E3EDE-07F9-F543-A57F-B068A6C6C2E7}"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247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FBAF0846-A068-BC48-8252-2B37F39F59F8}"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525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3728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a:xfrm>
            <a:off x="4183220" y="6556248"/>
            <a:ext cx="1226717" cy="182880"/>
          </a:xfrm>
          <a:prstGeom prst="rect">
            <a:avLst/>
          </a:prstGeom>
        </p:spPr>
        <p:txBody>
          <a:bodyPr/>
          <a:lstStyle/>
          <a:p>
            <a:fld id="{68BD323E-1AA8-9945-A9F0-CB54A017EE50}"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Tree>
    <p:extLst>
      <p:ext uri="{BB962C8B-B14F-4D97-AF65-F5344CB8AC3E}">
        <p14:creationId xmlns:p14="http://schemas.microsoft.com/office/powerpoint/2010/main" val="319690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85390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147FD4AC-A98F-AB42-882B-C012365E1081}" type="datetime1">
              <a:rPr lang="en-US" smtClean="0">
                <a:solidFill>
                  <a:srgbClr val="5F5F5F"/>
                </a:solidFill>
              </a:rPr>
              <a:pPr/>
              <a:t>8/23/17</a:t>
            </a:fld>
            <a:endParaRPr lang="en-US">
              <a:solidFill>
                <a:srgbClr val="5F5F5F"/>
              </a:solidFill>
            </a:endParaRPr>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‹n.º›</a:t>
            </a:fld>
            <a:endParaRPr lang="en-US">
              <a:solidFill>
                <a:srgbClr val="5F5F5F"/>
              </a:solidFill>
            </a:endParaRPr>
          </a:p>
        </p:txBody>
      </p:sp>
    </p:spTree>
    <p:extLst>
      <p:ext uri="{BB962C8B-B14F-4D97-AF65-F5344CB8AC3E}">
        <p14:creationId xmlns:p14="http://schemas.microsoft.com/office/powerpoint/2010/main" val="406378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F6276A67-317E-FC4B-BB72-4636858DDF23}" type="datetime1">
              <a:rPr lang="en-US" smtClean="0">
                <a:solidFill>
                  <a:srgbClr val="5F5F5F"/>
                </a:solidFill>
              </a:rPr>
              <a:pPr/>
              <a:t>8/23/17</a:t>
            </a:fld>
            <a:endParaRPr dirty="0">
              <a:solidFill>
                <a:srgbClr val="5F5F5F"/>
              </a:solidFill>
            </a:endParaRPr>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Tree>
    <p:extLst>
      <p:ext uri="{BB962C8B-B14F-4D97-AF65-F5344CB8AC3E}">
        <p14:creationId xmlns:p14="http://schemas.microsoft.com/office/powerpoint/2010/main" val="7668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chor="t"/>
          <a:lstStyle/>
          <a:p>
            <a:r>
              <a:rPr lang="en-US" dirty="0" smtClean="0"/>
              <a:t>Click to edit Master title style</a:t>
            </a:r>
            <a:endParaRPr lang="en-US" dirty="0"/>
          </a:p>
        </p:txBody>
      </p:sp>
    </p:spTree>
    <p:extLst>
      <p:ext uri="{BB962C8B-B14F-4D97-AF65-F5344CB8AC3E}">
        <p14:creationId xmlns:p14="http://schemas.microsoft.com/office/powerpoint/2010/main" val="248914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Content, 2-color, no Bullet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6599">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Retângulo 5"/>
          <p:cNvSpPr/>
          <p:nvPr userDrawn="1"/>
        </p:nvSpPr>
        <p:spPr>
          <a:xfrm>
            <a:off x="2" y="6237313"/>
            <a:ext cx="12192000" cy="620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9987" tIns="59994" rIns="119987" bIns="59994" rtlCol="0" anchor="ctr"/>
          <a:lstStyle/>
          <a:p>
            <a:pPr algn="ctr" defTabSz="1199386"/>
            <a:endParaRPr lang="pt-BR" sz="2400">
              <a:solidFill>
                <a:srgbClr val="FFFFFF"/>
              </a:solidFill>
            </a:endParaRPr>
          </a:p>
        </p:txBody>
      </p:sp>
      <p:sp>
        <p:nvSpPr>
          <p:cNvPr id="10" name="Espaço Reservado para Número de Slide 5"/>
          <p:cNvSpPr txBox="1">
            <a:spLocks/>
          </p:cNvSpPr>
          <p:nvPr userDrawn="1"/>
        </p:nvSpPr>
        <p:spPr>
          <a:xfrm>
            <a:off x="0" y="6488691"/>
            <a:ext cx="2743200" cy="365125"/>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dirty="0" smtClean="0">
                <a:solidFill>
                  <a:srgbClr val="FFFFFF"/>
                </a:solidFill>
              </a:rPr>
              <a:t>Página </a:t>
            </a:r>
            <a:fld id="{4615471E-B9F6-4A35-B9C6-D04A9E8F0613}" type="slidenum">
              <a:rPr lang="pt-BR" sz="1600" smtClean="0">
                <a:solidFill>
                  <a:srgbClr val="FFFFFF"/>
                </a:solidFill>
              </a:rPr>
              <a:pPr/>
              <a:t>‹n.º›</a:t>
            </a:fld>
            <a:endParaRPr lang="pt-BR" sz="1600" dirty="0">
              <a:solidFill>
                <a:srgbClr val="FFFFFF"/>
              </a:solidFill>
            </a:endParaRPr>
          </a:p>
        </p:txBody>
      </p:sp>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81832" y="6396699"/>
            <a:ext cx="2449059" cy="301916"/>
          </a:xfrm>
          <a:prstGeom prst="rect">
            <a:avLst/>
          </a:prstGeom>
        </p:spPr>
      </p:pic>
    </p:spTree>
    <p:extLst>
      <p:ext uri="{BB962C8B-B14F-4D97-AF65-F5344CB8AC3E}">
        <p14:creationId xmlns:p14="http://schemas.microsoft.com/office/powerpoint/2010/main" val="241157748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 Microsoft">
    <p:spTree>
      <p:nvGrpSpPr>
        <p:cNvPr id="1" name=""/>
        <p:cNvGrpSpPr/>
        <p:nvPr/>
      </p:nvGrpSpPr>
      <p:grpSpPr>
        <a:xfrm>
          <a:off x="0" y="0"/>
          <a:ext cx="0" cy="0"/>
          <a:chOff x="0" y="0"/>
          <a:chExt cx="0" cy="0"/>
        </a:xfrm>
      </p:grpSpPr>
      <p:pic>
        <p:nvPicPr>
          <p:cNvPr id="11" name="Picture 8" descr="TELA FUNDO.pn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0" y="5333471"/>
            <a:ext cx="4572000" cy="1531374"/>
          </a:xfrm>
          <a:prstGeom prst="rect">
            <a:avLst/>
          </a:prstGeom>
        </p:spPr>
      </p:pic>
      <p:pic>
        <p:nvPicPr>
          <p:cNvPr id="13" name="Picture 8" descr="TELA FUNDO.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 y="1"/>
            <a:ext cx="1524000" cy="1531374"/>
          </a:xfrm>
          <a:prstGeom prst="rect">
            <a:avLst/>
          </a:prstGeom>
        </p:spPr>
      </p:pic>
      <p:sp>
        <p:nvSpPr>
          <p:cNvPr id="12" name="Picture Placeholder 11"/>
          <p:cNvSpPr>
            <a:spLocks noGrp="1"/>
          </p:cNvSpPr>
          <p:nvPr>
            <p:ph type="pic" sz="quarter" idx="13" hasCustomPrompt="1"/>
          </p:nvPr>
        </p:nvSpPr>
        <p:spPr>
          <a:xfrm>
            <a:off x="8382000" y="1524000"/>
            <a:ext cx="3810000" cy="3810000"/>
          </a:xfrm>
          <a:prstGeom prst="rect">
            <a:avLst/>
          </a:prstGeom>
          <a:solidFill>
            <a:schemeClr val="tx2"/>
          </a:solidFill>
          <a:ln>
            <a:noFill/>
          </a:ln>
        </p:spPr>
        <p:txBody>
          <a:bodyPr lIns="76179" tIns="38089" rIns="76179" bIns="38089">
            <a:noAutofit/>
          </a:bodyPr>
          <a:lstStyle>
            <a:lvl1pPr marL="0" indent="0">
              <a:buNone/>
              <a:defRPr>
                <a:solidFill>
                  <a:schemeClr val="bg1"/>
                </a:solidFill>
              </a:defRPr>
            </a:lvl1pPr>
          </a:lstStyle>
          <a:p>
            <a:r>
              <a:rPr lang="en-US" dirty="0" smtClean="0"/>
              <a:t>Click to add optional icon or picture</a:t>
            </a:r>
          </a:p>
        </p:txBody>
      </p:sp>
      <p:sp>
        <p:nvSpPr>
          <p:cNvPr id="10"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5396" baseline="0">
                <a:solidFill>
                  <a:srgbClr val="FFFFFF"/>
                </a:solidFill>
                <a:latin typeface="Segoe UI Light" pitchFamily="34" charset="0"/>
                <a:ea typeface="Segoe UI" pitchFamily="34" charset="0"/>
                <a:cs typeface="Segoe UI" pitchFamily="34" charset="0"/>
              </a:defRPr>
            </a:lvl1pPr>
          </a:lstStyle>
          <a:p>
            <a:r>
              <a:rPr lang="en-US" dirty="0" smtClean="0"/>
              <a:t>Click to add presentation title</a:t>
            </a:r>
            <a:endParaRPr lang="en-US" dirty="0"/>
          </a:p>
        </p:txBody>
      </p:sp>
      <p:pic>
        <p:nvPicPr>
          <p:cNvPr id="7" name="Imagem 5"/>
          <p:cNvPicPr>
            <a:picLocks noChangeAspect="1"/>
          </p:cNvPicPr>
          <p:nvPr userDrawn="1"/>
        </p:nvPicPr>
        <p:blipFill rotWithShape="1">
          <a:blip r:embed="rId4">
            <a:extLst>
              <a:ext uri="{28A0092B-C50C-407E-A947-70E740481C1C}">
                <a14:useLocalDpi xmlns:a14="http://schemas.microsoft.com/office/drawing/2010/main" val="0"/>
              </a:ext>
            </a:extLst>
          </a:blip>
          <a:srcRect t="32925" b="34149"/>
          <a:stretch/>
        </p:blipFill>
        <p:spPr>
          <a:xfrm>
            <a:off x="8121867" y="5627486"/>
            <a:ext cx="4201681" cy="936500"/>
          </a:xfrm>
          <a:prstGeom prst="rect">
            <a:avLst/>
          </a:prstGeom>
        </p:spPr>
      </p:pic>
      <p:sp>
        <p:nvSpPr>
          <p:cNvPr id="8" name="Picture Placeholder 11"/>
          <p:cNvSpPr>
            <a:spLocks noGrp="1"/>
          </p:cNvSpPr>
          <p:nvPr>
            <p:ph type="pic" sz="quarter" idx="14" hasCustomPrompt="1"/>
          </p:nvPr>
        </p:nvSpPr>
        <p:spPr>
          <a:xfrm>
            <a:off x="5141848" y="5609960"/>
            <a:ext cx="2060929" cy="933980"/>
          </a:xfrm>
          <a:prstGeom prst="rect">
            <a:avLst/>
          </a:prstGeom>
          <a:noFill/>
          <a:ln>
            <a:noFill/>
          </a:ln>
        </p:spPr>
        <p:txBody>
          <a:bodyPr lIns="76179" tIns="38089" rIns="76179" bIns="38089">
            <a:noAutofit/>
          </a:bodyPr>
          <a:lstStyle>
            <a:lvl1pPr marL="0" indent="0">
              <a:buNone/>
              <a:defRPr sz="2399">
                <a:solidFill>
                  <a:schemeClr val="tx1"/>
                </a:solidFill>
              </a:defRPr>
            </a:lvl1pPr>
          </a:lstStyle>
          <a:p>
            <a:r>
              <a:rPr lang="en-US" dirty="0" smtClean="0"/>
              <a:t>Logo do </a:t>
            </a:r>
            <a:r>
              <a:rPr lang="en-US" dirty="0" err="1" smtClean="0"/>
              <a:t>Cliente</a:t>
            </a:r>
            <a:endParaRPr lang="en-US" dirty="0" smtClean="0"/>
          </a:p>
        </p:txBody>
      </p:sp>
    </p:spTree>
    <p:extLst>
      <p:ext uri="{BB962C8B-B14F-4D97-AF65-F5344CB8AC3E}">
        <p14:creationId xmlns:p14="http://schemas.microsoft.com/office/powerpoint/2010/main" val="25976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grpSp>
        <p:nvGrpSpPr>
          <p:cNvPr id="416" name="Group 415"/>
          <p:cNvGrpSpPr/>
          <p:nvPr userDrawn="1"/>
        </p:nvGrpSpPr>
        <p:grpSpPr>
          <a:xfrm>
            <a:off x="-286" y="0"/>
            <a:ext cx="12192574"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38835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3" y="327385"/>
            <a:ext cx="10972781"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463" y="2029469"/>
            <a:ext cx="10972801"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864288"/>
            <a:ext cx="10972801"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6829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mp; Content, 2-color, no Bullets">
    <p:spTree>
      <p:nvGrpSpPr>
        <p:cNvPr id="1" name=""/>
        <p:cNvGrpSpPr/>
        <p:nvPr/>
      </p:nvGrpSpPr>
      <p:grpSpPr>
        <a:xfrm>
          <a:off x="0" y="0"/>
          <a:ext cx="0" cy="0"/>
          <a:chOff x="0" y="0"/>
          <a:chExt cx="0" cy="0"/>
        </a:xfrm>
      </p:grpSpPr>
      <p:pic>
        <p:nvPicPr>
          <p:cNvPr id="5"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 y="6230468"/>
            <a:ext cx="12192002" cy="627532"/>
          </a:xfrm>
          <a:prstGeom prst="rect">
            <a:avLst/>
          </a:prstGeom>
        </p:spPr>
      </p:pic>
      <p:sp>
        <p:nvSpPr>
          <p:cNvPr id="3" name="Title 2"/>
          <p:cNvSpPr>
            <a:spLocks noGrp="1"/>
          </p:cNvSpPr>
          <p:nvPr>
            <p:ph type="title"/>
          </p:nvPr>
        </p:nvSpPr>
        <p:spPr>
          <a:xfrm>
            <a:off x="259309" y="228601"/>
            <a:ext cx="11411859" cy="999698"/>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2039" y="6342021"/>
            <a:ext cx="1840228" cy="380322"/>
          </a:xfrm>
          <a:prstGeom prst="rect">
            <a:avLst/>
          </a:prstGeom>
        </p:spPr>
      </p:pic>
      <p:sp>
        <p:nvSpPr>
          <p:cNvPr id="6" name="Espaço Reservado para Número de Slide 5"/>
          <p:cNvSpPr txBox="1">
            <a:spLocks/>
          </p:cNvSpPr>
          <p:nvPr userDrawn="1"/>
        </p:nvSpPr>
        <p:spPr>
          <a:xfrm>
            <a:off x="0" y="6488691"/>
            <a:ext cx="2743200" cy="365125"/>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dirty="0" smtClean="0">
                <a:solidFill>
                  <a:srgbClr val="FFFFFF"/>
                </a:solidFill>
              </a:rPr>
              <a:t>Página </a:t>
            </a:r>
            <a:fld id="{4615471E-B9F6-4A35-B9C6-D04A9E8F0613}" type="slidenum">
              <a:rPr lang="pt-BR" sz="1600" smtClean="0">
                <a:solidFill>
                  <a:srgbClr val="FFFFFF"/>
                </a:solidFill>
              </a:rPr>
              <a:pPr/>
              <a:t>‹n.º›</a:t>
            </a:fld>
            <a:endParaRPr lang="pt-BR" sz="1600" dirty="0">
              <a:solidFill>
                <a:srgbClr val="FFFFFF"/>
              </a:solidFill>
            </a:endParaRPr>
          </a:p>
        </p:txBody>
      </p:sp>
    </p:spTree>
    <p:extLst>
      <p:ext uri="{BB962C8B-B14F-4D97-AF65-F5344CB8AC3E}">
        <p14:creationId xmlns:p14="http://schemas.microsoft.com/office/powerpoint/2010/main" val="2132222181"/>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97455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912000"/>
          </a:xfrm>
          <a:prstGeom prst="rect">
            <a:avLst/>
          </a:prstGeom>
        </p:spPr>
      </p:pic>
      <p:pic>
        <p:nvPicPr>
          <p:cNvPr id="3" name="Picture 12" descr="ARVORE-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5668" y="432525"/>
            <a:ext cx="10029091" cy="6954882"/>
          </a:xfrm>
          <a:prstGeom prst="rect">
            <a:avLst/>
          </a:prstGeom>
        </p:spPr>
      </p:pic>
    </p:spTree>
    <p:extLst>
      <p:ext uri="{BB962C8B-B14F-4D97-AF65-F5344CB8AC3E}">
        <p14:creationId xmlns:p14="http://schemas.microsoft.com/office/powerpoint/2010/main" val="204713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912000"/>
          </a:xfrm>
          <a:prstGeom prst="rect">
            <a:avLst/>
          </a:prstGeom>
        </p:spPr>
      </p:pic>
      <p:pic>
        <p:nvPicPr>
          <p:cNvPr id="3" name="Picture 12" descr="ARVORE-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5668" y="432525"/>
            <a:ext cx="10029091" cy="6954882"/>
          </a:xfrm>
          <a:prstGeom prst="rect">
            <a:avLst/>
          </a:prstGeom>
        </p:spPr>
      </p:pic>
    </p:spTree>
    <p:extLst>
      <p:ext uri="{BB962C8B-B14F-4D97-AF65-F5344CB8AC3E}">
        <p14:creationId xmlns:p14="http://schemas.microsoft.com/office/powerpoint/2010/main" val="19314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mp; Content, 2-color, no Bullets">
    <p:spTree>
      <p:nvGrpSpPr>
        <p:cNvPr id="1" name=""/>
        <p:cNvGrpSpPr/>
        <p:nvPr/>
      </p:nvGrpSpPr>
      <p:grpSpPr>
        <a:xfrm>
          <a:off x="0" y="0"/>
          <a:ext cx="0" cy="0"/>
          <a:chOff x="0" y="0"/>
          <a:chExt cx="0" cy="0"/>
        </a:xfrm>
      </p:grpSpPr>
      <p:pic>
        <p:nvPicPr>
          <p:cNvPr id="5"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 y="6230468"/>
            <a:ext cx="12192002" cy="627532"/>
          </a:xfrm>
          <a:prstGeom prst="rect">
            <a:avLst/>
          </a:prstGeom>
        </p:spPr>
      </p:pic>
      <p:sp>
        <p:nvSpPr>
          <p:cNvPr id="3" name="Title 2"/>
          <p:cNvSpPr>
            <a:spLocks noGrp="1"/>
          </p:cNvSpPr>
          <p:nvPr>
            <p:ph type="title"/>
          </p:nvPr>
        </p:nvSpPr>
        <p:spPr>
          <a:xfrm>
            <a:off x="259309" y="228601"/>
            <a:ext cx="11411859" cy="999698"/>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Espaço Reservado para Número de Slide 5"/>
          <p:cNvSpPr txBox="1">
            <a:spLocks/>
          </p:cNvSpPr>
          <p:nvPr userDrawn="1"/>
        </p:nvSpPr>
        <p:spPr>
          <a:xfrm>
            <a:off x="0" y="6488691"/>
            <a:ext cx="2743200" cy="365125"/>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dirty="0" smtClean="0">
                <a:solidFill>
                  <a:srgbClr val="FFFFFF"/>
                </a:solidFill>
              </a:rPr>
              <a:t>Página </a:t>
            </a:r>
            <a:fld id="{4615471E-B9F6-4A35-B9C6-D04A9E8F0613}" type="slidenum">
              <a:rPr lang="pt-BR" sz="1600" smtClean="0">
                <a:solidFill>
                  <a:srgbClr val="FFFFFF"/>
                </a:solidFill>
              </a:rPr>
              <a:pPr/>
              <a:t>‹n.º›</a:t>
            </a:fld>
            <a:endParaRPr lang="pt-BR" sz="1600" dirty="0">
              <a:solidFill>
                <a:srgbClr val="FFFFFF"/>
              </a:solidFill>
            </a:endParaRPr>
          </a:p>
        </p:txBody>
      </p:sp>
      <p:pic>
        <p:nvPicPr>
          <p:cNvPr id="7" name="Imagem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4083" y="6389985"/>
            <a:ext cx="2449059" cy="301916"/>
          </a:xfrm>
          <a:prstGeom prst="rect">
            <a:avLst/>
          </a:prstGeom>
        </p:spPr>
      </p:pic>
    </p:spTree>
    <p:extLst>
      <p:ext uri="{BB962C8B-B14F-4D97-AF65-F5344CB8AC3E}">
        <p14:creationId xmlns:p14="http://schemas.microsoft.com/office/powerpoint/2010/main" val="4046934504"/>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_Title Slide with Pictur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2693988"/>
            <a:ext cx="12192000" cy="1470025"/>
          </a:xfrm>
          <a:solidFill>
            <a:srgbClr val="FF0000"/>
          </a:solidFill>
        </p:spPr>
        <p:txBody>
          <a:bodyPr anchor="ctr"/>
          <a:lstStyle>
            <a:lvl1pPr algn="ctr">
              <a:lnSpc>
                <a:spcPct val="80000"/>
              </a:lnSpc>
              <a:defRPr sz="4400" cap="small" baseline="0"/>
            </a:lvl1pPr>
          </a:lstStyle>
          <a:p>
            <a:r>
              <a:rPr lang="en-US" dirty="0"/>
              <a:t>Click to edit Master title style</a:t>
            </a:r>
            <a:endParaRPr dirty="0"/>
          </a:p>
        </p:txBody>
      </p:sp>
      <p:sp>
        <p:nvSpPr>
          <p:cNvPr id="6" name="Slide Number Placeholder 5"/>
          <p:cNvSpPr>
            <a:spLocks noGrp="1"/>
          </p:cNvSpPr>
          <p:nvPr>
            <p:ph type="sldNum" sz="quarter" idx="12"/>
          </p:nvPr>
        </p:nvSpPr>
        <p:spPr>
          <a:xfrm>
            <a:off x="11278950" y="6934200"/>
            <a:ext cx="381760" cy="182880"/>
          </a:xfrm>
          <a:prstGeom prst="rect">
            <a:avLst/>
          </a:prstGeom>
        </p:spPr>
        <p:txBody>
          <a:bodyPr/>
          <a:lstStyle>
            <a:lvl1pPr>
              <a:defRPr>
                <a:solidFill>
                  <a:srgbClr val="BDC1C5"/>
                </a:solidFill>
              </a:defRPr>
            </a:lvl1pPr>
          </a:lstStyle>
          <a:p>
            <a:pPr fontAlgn="base">
              <a:spcBef>
                <a:spcPct val="0"/>
              </a:spcBef>
              <a:spcAft>
                <a:spcPct val="0"/>
              </a:spcAft>
            </a:pPr>
            <a:fld id="{C51EAA63-D034-42AE-91FA-B13B9518C7BE}" type="slidenum">
              <a:rPr>
                <a:latin typeface="Arial" charset="0"/>
                <a:cs typeface="Arial" charset="0"/>
              </a:rPr>
              <a:pPr fontAlgn="base">
                <a:spcBef>
                  <a:spcPct val="0"/>
                </a:spcBef>
                <a:spcAft>
                  <a:spcPct val="0"/>
                </a:spcAft>
              </a:pPr>
              <a:t>‹n.º›</a:t>
            </a:fld>
            <a:endParaRPr dirty="0">
              <a:latin typeface="Arial" charset="0"/>
              <a:cs typeface="Arial" charset="0"/>
            </a:endParaRPr>
          </a:p>
        </p:txBody>
      </p:sp>
    </p:spTree>
    <p:extLst>
      <p:ext uri="{BB962C8B-B14F-4D97-AF65-F5344CB8AC3E}">
        <p14:creationId xmlns:p14="http://schemas.microsoft.com/office/powerpoint/2010/main" val="76964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717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088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3891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0674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299342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1.png"/><Relationship Id="rId43"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3.xml"/><Relationship Id="rId4" Type="http://schemas.openxmlformats.org/officeDocument/2006/relationships/theme" Target="../theme/theme2.xml"/><Relationship Id="rId1" Type="http://schemas.openxmlformats.org/officeDocument/2006/relationships/slideLayout" Target="../slideLayouts/slideLayout41.xml"/><Relationship Id="rId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t">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‹n.º›</a:t>
            </a:fld>
            <a:endParaRPr lang="en-US"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7" name="Imagem 16"/>
          <p:cNvPicPr>
            <a:picLocks noChangeAspect="1"/>
          </p:cNvPicPr>
          <p:nvPr userDrawn="1"/>
        </p:nvPicPr>
        <p:blipFill>
          <a:blip r:embed="rId43"/>
          <a:stretch>
            <a:fillRect/>
          </a:stretch>
        </p:blipFill>
        <p:spPr>
          <a:xfrm>
            <a:off x="10037425" y="6286310"/>
            <a:ext cx="1623284" cy="571690"/>
          </a:xfrm>
          <a:prstGeom prst="rect">
            <a:avLst/>
          </a:prstGeom>
        </p:spPr>
      </p:pic>
    </p:spTree>
    <p:extLst>
      <p:ext uri="{BB962C8B-B14F-4D97-AF65-F5344CB8AC3E}">
        <p14:creationId xmlns:p14="http://schemas.microsoft.com/office/powerpoint/2010/main" val="25072750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8" r:id="rId39"/>
    <p:sldLayoutId id="2147483709"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726077"/>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6" r:id="rId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robomongo.org/downloa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19.tiff"/></Relationships>
</file>

<file path=ppt/slides/_rels/slide20.xml.rels><?xml version="1.0" encoding="UTF-8" standalone="yes"?>
<Relationships xmlns="http://schemas.openxmlformats.org/package/2006/relationships"><Relationship Id="rId3" Type="http://schemas.openxmlformats.org/officeDocument/2006/relationships/hyperlink" Target="mailto:ines.rossini@discover.com.br" TargetMode="External"/><Relationship Id="rId4" Type="http://schemas.openxmlformats.org/officeDocument/2006/relationships/image" Target="../media/image10.png"/><Relationship Id="rId5" Type="http://schemas.openxmlformats.org/officeDocument/2006/relationships/hyperlink" Target="https://github.com/rogeriobiondi/workshop-docker" TargetMode="External"/><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8" Type="http://schemas.openxmlformats.org/officeDocument/2006/relationships/image" Target="../media/image26.tiff"/><Relationship Id="rId9" Type="http://schemas.openxmlformats.org/officeDocument/2006/relationships/image" Target="../media/image27.tiff"/><Relationship Id="rId10" Type="http://schemas.openxmlformats.org/officeDocument/2006/relationships/image" Target="../media/image28.tiff"/><Relationship Id="rId1" Type="http://schemas.openxmlformats.org/officeDocument/2006/relationships/slideLayout" Target="../slideLayouts/slideLayout35.xml"/><Relationship Id="rId2"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hyperlink" Target="https://www.docker.com/docker-windows" TargetMode="External"/><Relationship Id="rId4" Type="http://schemas.openxmlformats.org/officeDocument/2006/relationships/image" Target="../media/image29.png"/><Relationship Id="rId1" Type="http://schemas.openxmlformats.org/officeDocument/2006/relationships/slideLayout" Target="../slideLayouts/slideLayout35.xml"/><Relationship Id="rId2" Type="http://schemas.openxmlformats.org/officeDocument/2006/relationships/hyperlink" Target="https://www.docker.com/docker-m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p:cNvSpPr txBox="1"/>
          <p:nvPr/>
        </p:nvSpPr>
        <p:spPr>
          <a:xfrm>
            <a:off x="898357" y="5133474"/>
            <a:ext cx="3972241" cy="615553"/>
          </a:xfrm>
          <a:prstGeom prst="rect">
            <a:avLst/>
          </a:prstGeom>
          <a:noFill/>
        </p:spPr>
        <p:txBody>
          <a:bodyPr wrap="none" lIns="0" tIns="0" rIns="0" bIns="0" rtlCol="0">
            <a:spAutoFit/>
          </a:bodyPr>
          <a:lstStyle/>
          <a:p>
            <a:r>
              <a:rPr lang="pt-BR" sz="4000" spc="-70" dirty="0" smtClean="0">
                <a:solidFill>
                  <a:schemeClr val="bg1">
                    <a:lumMod val="95000"/>
                  </a:schemeClr>
                </a:solidFill>
                <a:latin typeface="Helvetica Light" charset="0"/>
                <a:ea typeface="Helvetica Light" charset="0"/>
                <a:cs typeface="Helvetica Light" charset="0"/>
              </a:rPr>
              <a:t>Workshop </a:t>
            </a:r>
            <a:r>
              <a:rPr lang="pt-BR" sz="4000" spc="-70" dirty="0" err="1" smtClean="0">
                <a:solidFill>
                  <a:schemeClr val="bg1">
                    <a:lumMod val="95000"/>
                  </a:schemeClr>
                </a:solidFill>
                <a:latin typeface="Helvetica Light" charset="0"/>
                <a:ea typeface="Helvetica Light" charset="0"/>
                <a:cs typeface="Helvetica Light" charset="0"/>
              </a:rPr>
              <a:t>Docker</a:t>
            </a:r>
            <a:endParaRPr lang="pt-BR" sz="4000" spc="-70" dirty="0" smtClean="0">
              <a:solidFill>
                <a:schemeClr val="bg1">
                  <a:lumMod val="95000"/>
                </a:schemeClr>
              </a:solidFill>
              <a:latin typeface="Helvetica Light" charset="0"/>
              <a:ea typeface="Helvetica Light" charset="0"/>
              <a:cs typeface="Helvetica Light" charset="0"/>
            </a:endParaRPr>
          </a:p>
        </p:txBody>
      </p:sp>
      <p:sp>
        <p:nvSpPr>
          <p:cNvPr id="12" name="CaixaDeTexto 11"/>
          <p:cNvSpPr txBox="1"/>
          <p:nvPr/>
        </p:nvSpPr>
        <p:spPr>
          <a:xfrm>
            <a:off x="898357" y="5920049"/>
            <a:ext cx="3018134" cy="307777"/>
          </a:xfrm>
          <a:prstGeom prst="rect">
            <a:avLst/>
          </a:prstGeom>
          <a:noFill/>
        </p:spPr>
        <p:txBody>
          <a:bodyPr wrap="none" lIns="0" tIns="0" rIns="0" bIns="0" rtlCol="0">
            <a:spAutoFit/>
          </a:bodyPr>
          <a:lstStyle/>
          <a:p>
            <a:r>
              <a:rPr lang="pt-BR" sz="2000" spc="-70" dirty="0" smtClean="0">
                <a:solidFill>
                  <a:schemeClr val="bg1">
                    <a:lumMod val="95000"/>
                  </a:schemeClr>
                </a:solidFill>
                <a:latin typeface="Helvetica Light" charset="0"/>
                <a:ea typeface="Helvetica Light" charset="0"/>
                <a:cs typeface="Helvetica Light" charset="0"/>
              </a:rPr>
              <a:t>versão </a:t>
            </a:r>
            <a:r>
              <a:rPr lang="pt-BR" sz="2000" spc="-70" dirty="0" smtClean="0">
                <a:solidFill>
                  <a:schemeClr val="bg1">
                    <a:lumMod val="95000"/>
                  </a:schemeClr>
                </a:solidFill>
                <a:latin typeface="Helvetica Light" charset="0"/>
                <a:ea typeface="Helvetica Light" charset="0"/>
                <a:cs typeface="Helvetica Light" charset="0"/>
              </a:rPr>
              <a:t>1.0 </a:t>
            </a:r>
            <a:r>
              <a:rPr lang="mr-IN" sz="2000" spc="-70" dirty="0" smtClean="0">
                <a:solidFill>
                  <a:schemeClr val="bg1">
                    <a:lumMod val="95000"/>
                  </a:schemeClr>
                </a:solidFill>
                <a:latin typeface="Helvetica Light" charset="0"/>
                <a:ea typeface="Helvetica Light" charset="0"/>
                <a:cs typeface="Helvetica Light" charset="0"/>
              </a:rPr>
              <a:t>–</a:t>
            </a:r>
            <a:r>
              <a:rPr lang="pt-BR" sz="2000" spc="-70" dirty="0" smtClean="0">
                <a:solidFill>
                  <a:schemeClr val="bg1">
                    <a:lumMod val="95000"/>
                  </a:schemeClr>
                </a:solidFill>
                <a:latin typeface="Helvetica Light" charset="0"/>
                <a:ea typeface="Helvetica Light" charset="0"/>
                <a:cs typeface="Helvetica Light" charset="0"/>
              </a:rPr>
              <a:t> agosto de </a:t>
            </a:r>
            <a:r>
              <a:rPr lang="pt-BR" sz="2000" spc="-70" dirty="0" smtClean="0">
                <a:solidFill>
                  <a:schemeClr val="bg1">
                    <a:lumMod val="95000"/>
                  </a:schemeClr>
                </a:solidFill>
                <a:latin typeface="Helvetica Light" charset="0"/>
                <a:ea typeface="Helvetica Light" charset="0"/>
                <a:cs typeface="Helvetica Light" charset="0"/>
              </a:rPr>
              <a:t>2017</a:t>
            </a: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69" y="4176420"/>
            <a:ext cx="6376081" cy="786032"/>
          </a:xfrm>
          <a:prstGeom prst="rect">
            <a:avLst/>
          </a:prstGeom>
        </p:spPr>
      </p:pic>
    </p:spTree>
    <p:extLst>
      <p:ext uri="{BB962C8B-B14F-4D97-AF65-F5344CB8AC3E}">
        <p14:creationId xmlns:p14="http://schemas.microsoft.com/office/powerpoint/2010/main" val="1480513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668485" y="1835112"/>
            <a:ext cx="7418239" cy="326552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a:xfrm>
            <a:off x="531950" y="406400"/>
            <a:ext cx="11128098" cy="607828"/>
          </a:xfrm>
        </p:spPr>
        <p:txBody>
          <a:bodyPr/>
          <a:lstStyle/>
          <a:p>
            <a:r>
              <a:rPr lang="pt-BR" sz="4000" dirty="0" smtClean="0"/>
              <a:t>Criando Container Apache</a:t>
            </a:r>
            <a:endParaRPr lang="pt-BR" sz="4000" dirty="0"/>
          </a:p>
        </p:txBody>
      </p:sp>
      <p:sp>
        <p:nvSpPr>
          <p:cNvPr id="3" name="Retângulo 2"/>
          <p:cNvSpPr/>
          <p:nvPr/>
        </p:nvSpPr>
        <p:spPr>
          <a:xfrm>
            <a:off x="668486" y="1144071"/>
            <a:ext cx="4368504" cy="369332"/>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80:80 apache:1.0</a:t>
            </a:r>
            <a:endParaRPr lang="pt-BR" dirty="0">
              <a:solidFill>
                <a:srgbClr val="000000"/>
              </a:solidFill>
              <a:effectLst/>
              <a:latin typeface="Menlo" charset="0"/>
            </a:endParaRPr>
          </a:p>
        </p:txBody>
      </p:sp>
      <p:pic>
        <p:nvPicPr>
          <p:cNvPr id="4" name="Imagem 3"/>
          <p:cNvPicPr>
            <a:picLocks noChangeAspect="1"/>
          </p:cNvPicPr>
          <p:nvPr/>
        </p:nvPicPr>
        <p:blipFill rotWithShape="1">
          <a:blip r:embed="rId2"/>
          <a:srcRect r="40927" b="56667"/>
          <a:stretch/>
        </p:blipFill>
        <p:spPr>
          <a:xfrm>
            <a:off x="879132" y="1971675"/>
            <a:ext cx="7007568" cy="2971800"/>
          </a:xfrm>
          <a:prstGeom prst="rect">
            <a:avLst/>
          </a:prstGeom>
        </p:spPr>
      </p:pic>
    </p:spTree>
    <p:extLst>
      <p:ext uri="{BB962C8B-B14F-4D97-AF65-F5344CB8AC3E}">
        <p14:creationId xmlns:p14="http://schemas.microsoft.com/office/powerpoint/2010/main" val="12610670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1950" y="406400"/>
            <a:ext cx="11128098" cy="607828"/>
          </a:xfrm>
        </p:spPr>
        <p:txBody>
          <a:bodyPr/>
          <a:lstStyle/>
          <a:p>
            <a:r>
              <a:rPr lang="pt-BR" sz="4000" dirty="0" smtClean="0"/>
              <a:t>Operações no Container</a:t>
            </a:r>
            <a:endParaRPr lang="pt-BR" sz="4000" dirty="0"/>
          </a:p>
        </p:txBody>
      </p:sp>
      <p:sp>
        <p:nvSpPr>
          <p:cNvPr id="3" name="Retângulo 2"/>
          <p:cNvSpPr/>
          <p:nvPr/>
        </p:nvSpPr>
        <p:spPr>
          <a:xfrm>
            <a:off x="668486" y="1144071"/>
            <a:ext cx="1439818"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ps</a:t>
            </a:r>
            <a:endParaRPr lang="pt-BR" dirty="0">
              <a:solidFill>
                <a:srgbClr val="000000"/>
              </a:solidFill>
              <a:effectLst/>
              <a:latin typeface="Menlo" charset="0"/>
            </a:endParaRPr>
          </a:p>
        </p:txBody>
      </p:sp>
      <p:sp>
        <p:nvSpPr>
          <p:cNvPr id="6" name="Retângulo 5"/>
          <p:cNvSpPr/>
          <p:nvPr/>
        </p:nvSpPr>
        <p:spPr>
          <a:xfrm>
            <a:off x="668486" y="1643246"/>
            <a:ext cx="2694969"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stop [nome]</a:t>
            </a:r>
            <a:endParaRPr lang="pt-BR" dirty="0"/>
          </a:p>
        </p:txBody>
      </p:sp>
      <p:sp>
        <p:nvSpPr>
          <p:cNvPr id="7" name="Retângulo 6"/>
          <p:cNvSpPr/>
          <p:nvPr/>
        </p:nvSpPr>
        <p:spPr>
          <a:xfrm>
            <a:off x="668485" y="2156004"/>
            <a:ext cx="2834430"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start [nome]</a:t>
            </a:r>
            <a:endParaRPr lang="pt-BR" dirty="0"/>
          </a:p>
        </p:txBody>
      </p:sp>
      <p:sp>
        <p:nvSpPr>
          <p:cNvPr id="8" name="Retângulo 7"/>
          <p:cNvSpPr/>
          <p:nvPr/>
        </p:nvSpPr>
        <p:spPr>
          <a:xfrm>
            <a:off x="691089" y="2638595"/>
            <a:ext cx="2834430"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rm</a:t>
            </a:r>
            <a:r>
              <a:rPr lang="pt-BR" dirty="0" smtClean="0">
                <a:solidFill>
                  <a:srgbClr val="000000"/>
                </a:solidFill>
                <a:latin typeface="Menlo" charset="0"/>
              </a:rPr>
              <a:t> </a:t>
            </a:r>
            <a:r>
              <a:rPr lang="pt-BR" dirty="0">
                <a:solidFill>
                  <a:srgbClr val="000000"/>
                </a:solidFill>
                <a:latin typeface="Menlo" charset="0"/>
              </a:rPr>
              <a:t>-</a:t>
            </a:r>
            <a:r>
              <a:rPr lang="pt-BR" dirty="0" err="1" smtClean="0">
                <a:solidFill>
                  <a:srgbClr val="000000"/>
                </a:solidFill>
                <a:latin typeface="Menlo" charset="0"/>
              </a:rPr>
              <a:t>f</a:t>
            </a:r>
            <a:r>
              <a:rPr lang="pt-BR" dirty="0" smtClean="0">
                <a:solidFill>
                  <a:srgbClr val="000000"/>
                </a:solidFill>
                <a:latin typeface="Menlo" charset="0"/>
              </a:rPr>
              <a:t> [nome]</a:t>
            </a:r>
            <a:endParaRPr lang="pt-BR" dirty="0"/>
          </a:p>
        </p:txBody>
      </p:sp>
      <p:sp>
        <p:nvSpPr>
          <p:cNvPr id="9" name="Retângulo 8"/>
          <p:cNvSpPr/>
          <p:nvPr/>
        </p:nvSpPr>
        <p:spPr>
          <a:xfrm>
            <a:off x="691089" y="3118002"/>
            <a:ext cx="6878806" cy="369332"/>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80:80 --</a:t>
            </a:r>
            <a:r>
              <a:rPr lang="pt-BR" dirty="0" err="1">
                <a:solidFill>
                  <a:srgbClr val="000000"/>
                </a:solidFill>
                <a:latin typeface="Menlo" charset="0"/>
              </a:rPr>
              <a:t>name</a:t>
            </a:r>
            <a:r>
              <a:rPr lang="pt-BR" dirty="0">
                <a:solidFill>
                  <a:srgbClr val="000000"/>
                </a:solidFill>
                <a:latin typeface="Menlo" charset="0"/>
              </a:rPr>
              <a:t>=</a:t>
            </a:r>
            <a:r>
              <a:rPr lang="pt-BR" dirty="0" err="1">
                <a:solidFill>
                  <a:srgbClr val="000000"/>
                </a:solidFill>
                <a:latin typeface="Menlo" charset="0"/>
              </a:rPr>
              <a:t>meu_apache</a:t>
            </a:r>
            <a:r>
              <a:rPr lang="pt-BR" dirty="0">
                <a:solidFill>
                  <a:srgbClr val="000000"/>
                </a:solidFill>
                <a:latin typeface="Menlo" charset="0"/>
              </a:rPr>
              <a:t> </a:t>
            </a:r>
            <a:r>
              <a:rPr lang="pt-BR" dirty="0" smtClean="0">
                <a:solidFill>
                  <a:srgbClr val="000000"/>
                </a:solidFill>
                <a:latin typeface="Menlo" charset="0"/>
              </a:rPr>
              <a:t>apache:1.0</a:t>
            </a:r>
            <a:endParaRPr lang="pt-BR" dirty="0"/>
          </a:p>
        </p:txBody>
      </p:sp>
      <p:sp>
        <p:nvSpPr>
          <p:cNvPr id="10" name="Retângulo 9"/>
          <p:cNvSpPr/>
          <p:nvPr/>
        </p:nvSpPr>
        <p:spPr>
          <a:xfrm>
            <a:off x="719389" y="3617177"/>
            <a:ext cx="1439818"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ps</a:t>
            </a:r>
            <a:endParaRPr lang="pt-BR" dirty="0">
              <a:solidFill>
                <a:srgbClr val="000000"/>
              </a:solidFill>
              <a:effectLst/>
              <a:latin typeface="Menlo" charset="0"/>
            </a:endParaRPr>
          </a:p>
        </p:txBody>
      </p:sp>
      <p:sp>
        <p:nvSpPr>
          <p:cNvPr id="11" name="Retângulo 10"/>
          <p:cNvSpPr/>
          <p:nvPr/>
        </p:nvSpPr>
        <p:spPr>
          <a:xfrm>
            <a:off x="741993" y="4149703"/>
            <a:ext cx="2973891"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exec</a:t>
            </a:r>
            <a:r>
              <a:rPr lang="pt-BR" dirty="0" smtClean="0">
                <a:solidFill>
                  <a:srgbClr val="000000"/>
                </a:solidFill>
                <a:latin typeface="Menlo" charset="0"/>
              </a:rPr>
              <a:t> </a:t>
            </a:r>
            <a:r>
              <a:rPr lang="mr-IN" dirty="0" smtClean="0">
                <a:solidFill>
                  <a:srgbClr val="000000"/>
                </a:solidFill>
                <a:latin typeface="Menlo" charset="0"/>
              </a:rPr>
              <a:t>–</a:t>
            </a:r>
            <a:r>
              <a:rPr lang="pt-BR" dirty="0" smtClean="0">
                <a:solidFill>
                  <a:srgbClr val="000000"/>
                </a:solidFill>
                <a:latin typeface="Menlo" charset="0"/>
              </a:rPr>
              <a:t>ti </a:t>
            </a:r>
            <a:r>
              <a:rPr lang="pt-BR" dirty="0" err="1" smtClean="0">
                <a:solidFill>
                  <a:srgbClr val="000000"/>
                </a:solidFill>
                <a:latin typeface="Menlo" charset="0"/>
              </a:rPr>
              <a:t>bash</a:t>
            </a:r>
            <a:endParaRPr lang="pt-BR" dirty="0">
              <a:solidFill>
                <a:srgbClr val="000000"/>
              </a:solidFill>
              <a:effectLst/>
              <a:latin typeface="Menlo" charset="0"/>
            </a:endParaRPr>
          </a:p>
        </p:txBody>
      </p:sp>
    </p:spTree>
    <p:extLst>
      <p:ext uri="{BB962C8B-B14F-4D97-AF65-F5344CB8AC3E}">
        <p14:creationId xmlns:p14="http://schemas.microsoft.com/office/powerpoint/2010/main" val="456394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427398" y="4739747"/>
            <a:ext cx="5149487" cy="1107996"/>
          </a:xfrm>
          <a:prstGeom prst="rect">
            <a:avLst/>
          </a:prstGeom>
          <a:noFill/>
        </p:spPr>
        <p:txBody>
          <a:bodyPr wrap="none" lIns="0" tIns="0" rIns="0" bIns="0" rtlCol="0">
            <a:spAutoFit/>
          </a:bodyPr>
          <a:lstStyle/>
          <a:p>
            <a:r>
              <a:rPr lang="pt-BR" sz="3600" spc="-70" dirty="0" smtClean="0">
                <a:solidFill>
                  <a:schemeClr val="bg1">
                    <a:lumMod val="65000"/>
                  </a:schemeClr>
                </a:solidFill>
                <a:latin typeface="Helvetica Light" charset="0"/>
                <a:ea typeface="Helvetica Light" charset="0"/>
                <a:cs typeface="Helvetica Light" charset="0"/>
              </a:rPr>
              <a:t>Deployment</a:t>
            </a:r>
          </a:p>
          <a:p>
            <a:r>
              <a:rPr lang="pt-BR" sz="3600" spc="-70" dirty="0" smtClean="0">
                <a:solidFill>
                  <a:schemeClr val="bg1">
                    <a:lumMod val="65000"/>
                  </a:schemeClr>
                </a:solidFill>
                <a:latin typeface="Helvetica Light" charset="0"/>
                <a:ea typeface="Helvetica Light" charset="0"/>
                <a:cs typeface="Helvetica Light" charset="0"/>
              </a:rPr>
              <a:t>Aplicação + Infraestrutura</a:t>
            </a:r>
            <a:endParaRPr lang="pt-BR" sz="3600" spc="-70" dirty="0">
              <a:solidFill>
                <a:schemeClr val="bg1">
                  <a:lumMod val="6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1985785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2836901"/>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Dockerfile</a:t>
            </a:r>
            <a:r>
              <a:rPr lang="pt-BR" sz="4000" dirty="0" smtClean="0"/>
              <a:t> </a:t>
            </a:r>
            <a:r>
              <a:rPr lang="pt-BR" sz="4000" dirty="0" err="1" smtClean="0"/>
              <a:t>MongoDB</a:t>
            </a:r>
            <a:endParaRPr lang="pt-BR" sz="4000" dirty="0"/>
          </a:p>
        </p:txBody>
      </p:sp>
      <p:sp>
        <p:nvSpPr>
          <p:cNvPr id="5" name="Retângulo 4"/>
          <p:cNvSpPr/>
          <p:nvPr/>
        </p:nvSpPr>
        <p:spPr>
          <a:xfrm>
            <a:off x="531950" y="4174392"/>
            <a:ext cx="8133958" cy="646331"/>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build -</a:t>
            </a:r>
            <a:r>
              <a:rPr lang="pt-BR" dirty="0" err="1">
                <a:solidFill>
                  <a:srgbClr val="000000"/>
                </a:solidFill>
                <a:latin typeface="Menlo" charset="0"/>
              </a:rPr>
              <a:t>t</a:t>
            </a:r>
            <a:r>
              <a:rPr lang="pt-BR" dirty="0">
                <a:solidFill>
                  <a:srgbClr val="000000"/>
                </a:solidFill>
                <a:latin typeface="Menlo" charset="0"/>
              </a:rPr>
              <a:t> mongodb:1.0 .</a:t>
            </a:r>
          </a:p>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d</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a:t>
            </a:r>
            <a:r>
              <a:rPr lang="pt-BR" dirty="0" smtClean="0">
                <a:solidFill>
                  <a:srgbClr val="000000"/>
                </a:solidFill>
                <a:latin typeface="Menlo" charset="0"/>
              </a:rPr>
              <a:t>27017:27017 </a:t>
            </a:r>
            <a:r>
              <a:rPr lang="pt-BR" dirty="0">
                <a:solidFill>
                  <a:srgbClr val="000000"/>
                </a:solidFill>
                <a:latin typeface="Menlo" charset="0"/>
              </a:rPr>
              <a:t>--</a:t>
            </a:r>
            <a:r>
              <a:rPr lang="pt-BR" dirty="0" err="1" smtClean="0">
                <a:solidFill>
                  <a:srgbClr val="000000"/>
                </a:solidFill>
                <a:latin typeface="Menlo" charset="0"/>
              </a:rPr>
              <a:t>name</a:t>
            </a:r>
            <a:r>
              <a:rPr lang="pt-BR" dirty="0" smtClean="0">
                <a:solidFill>
                  <a:srgbClr val="000000"/>
                </a:solidFill>
                <a:latin typeface="Menlo" charset="0"/>
              </a:rPr>
              <a:t>=</a:t>
            </a:r>
            <a:r>
              <a:rPr lang="pt-BR" dirty="0" err="1" smtClean="0">
                <a:solidFill>
                  <a:srgbClr val="000000"/>
                </a:solidFill>
                <a:latin typeface="Menlo" charset="0"/>
              </a:rPr>
              <a:t>meu_mongo</a:t>
            </a:r>
            <a:r>
              <a:rPr lang="pt-BR" dirty="0" smtClean="0">
                <a:solidFill>
                  <a:srgbClr val="000000"/>
                </a:solidFill>
                <a:latin typeface="Menlo" charset="0"/>
              </a:rPr>
              <a:t> mongodb:1.0</a:t>
            </a:r>
            <a:endParaRPr lang="pt-BR" dirty="0">
              <a:solidFill>
                <a:srgbClr val="000000"/>
              </a:solidFill>
              <a:latin typeface="Menlo" charset="0"/>
            </a:endParaRPr>
          </a:p>
        </p:txBody>
      </p:sp>
      <p:sp>
        <p:nvSpPr>
          <p:cNvPr id="4" name="Retângulo 3"/>
          <p:cNvSpPr/>
          <p:nvPr/>
        </p:nvSpPr>
        <p:spPr>
          <a:xfrm>
            <a:off x="876300" y="1292218"/>
            <a:ext cx="10282238" cy="2308324"/>
          </a:xfrm>
          <a:prstGeom prst="rect">
            <a:avLst/>
          </a:prstGeom>
        </p:spPr>
        <p:txBody>
          <a:bodyPr wrap="square">
            <a:spAutoFit/>
          </a:bodyPr>
          <a:lstStyle/>
          <a:p>
            <a:r>
              <a:rPr lang="pt-BR" dirty="0">
                <a:solidFill>
                  <a:srgbClr val="569CD6"/>
                </a:solidFill>
                <a:latin typeface="Menlo" charset="0"/>
              </a:rPr>
              <a:t>FROM</a:t>
            </a:r>
            <a:r>
              <a:rPr lang="pt-BR" dirty="0">
                <a:solidFill>
                  <a:srgbClr val="D4D4D4"/>
                </a:solidFill>
                <a:latin typeface="Menlo" charset="0"/>
              </a:rPr>
              <a:t> </a:t>
            </a:r>
            <a:r>
              <a:rPr lang="pt-BR" dirty="0" err="1">
                <a:solidFill>
                  <a:srgbClr val="D4D4D4"/>
                </a:solidFill>
                <a:latin typeface="Menlo" charset="0"/>
              </a:rPr>
              <a:t>ubuntu</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apt-key</a:t>
            </a:r>
            <a:r>
              <a:rPr lang="pt-BR" dirty="0">
                <a:solidFill>
                  <a:srgbClr val="D4D4D4"/>
                </a:solidFill>
                <a:latin typeface="Menlo" charset="0"/>
              </a:rPr>
              <a:t> </a:t>
            </a:r>
            <a:r>
              <a:rPr lang="pt-BR" dirty="0" err="1">
                <a:solidFill>
                  <a:srgbClr val="D4D4D4"/>
                </a:solidFill>
                <a:latin typeface="Menlo" charset="0"/>
              </a:rPr>
              <a:t>adv</a:t>
            </a:r>
            <a:r>
              <a:rPr lang="pt-BR" dirty="0">
                <a:solidFill>
                  <a:srgbClr val="D4D4D4"/>
                </a:solidFill>
                <a:latin typeface="Menlo" charset="0"/>
              </a:rPr>
              <a:t> --</a:t>
            </a:r>
            <a:r>
              <a:rPr lang="pt-BR" dirty="0" err="1">
                <a:solidFill>
                  <a:srgbClr val="D4D4D4"/>
                </a:solidFill>
                <a:latin typeface="Menlo" charset="0"/>
              </a:rPr>
              <a:t>keyserver</a:t>
            </a:r>
            <a:r>
              <a:rPr lang="pt-BR" dirty="0">
                <a:solidFill>
                  <a:srgbClr val="D4D4D4"/>
                </a:solidFill>
                <a:latin typeface="Menlo" charset="0"/>
              </a:rPr>
              <a:t> </a:t>
            </a:r>
            <a:r>
              <a:rPr lang="pt-BR" dirty="0" err="1">
                <a:solidFill>
                  <a:srgbClr val="D4D4D4"/>
                </a:solidFill>
                <a:latin typeface="Menlo" charset="0"/>
              </a:rPr>
              <a:t>keyserver.ubuntu.com</a:t>
            </a:r>
            <a:r>
              <a:rPr lang="pt-BR" dirty="0">
                <a:solidFill>
                  <a:srgbClr val="D4D4D4"/>
                </a:solidFill>
                <a:latin typeface="Menlo" charset="0"/>
              </a:rPr>
              <a:t> --</a:t>
            </a:r>
            <a:r>
              <a:rPr lang="pt-BR" dirty="0" err="1">
                <a:solidFill>
                  <a:srgbClr val="D4D4D4"/>
                </a:solidFill>
                <a:latin typeface="Menlo" charset="0"/>
              </a:rPr>
              <a:t>recv</a:t>
            </a:r>
            <a:r>
              <a:rPr lang="pt-BR" dirty="0">
                <a:solidFill>
                  <a:srgbClr val="D4D4D4"/>
                </a:solidFill>
                <a:latin typeface="Menlo" charset="0"/>
              </a:rPr>
              <a:t> 7F0CEB10</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echo</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deb</a:t>
            </a:r>
            <a:r>
              <a:rPr lang="pt-BR" dirty="0">
                <a:solidFill>
                  <a:srgbClr val="CE9178"/>
                </a:solidFill>
                <a:latin typeface="Menlo" charset="0"/>
              </a:rPr>
              <a:t> </a:t>
            </a:r>
            <a:r>
              <a:rPr lang="pt-BR" dirty="0" err="1">
                <a:solidFill>
                  <a:srgbClr val="CE9178"/>
                </a:solidFill>
                <a:latin typeface="Menlo" charset="0"/>
              </a:rPr>
              <a:t>http</a:t>
            </a:r>
            <a:r>
              <a:rPr lang="pt-BR" dirty="0">
                <a:solidFill>
                  <a:srgbClr val="CE9178"/>
                </a:solidFill>
                <a:latin typeface="Menlo" charset="0"/>
              </a:rPr>
              <a:t>://downloads-</a:t>
            </a:r>
            <a:r>
              <a:rPr lang="pt-BR" dirty="0" err="1">
                <a:solidFill>
                  <a:srgbClr val="CE9178"/>
                </a:solidFill>
                <a:latin typeface="Menlo" charset="0"/>
              </a:rPr>
              <a:t>distro.mongodb.org</a:t>
            </a:r>
            <a:r>
              <a:rPr lang="pt-BR" dirty="0">
                <a:solidFill>
                  <a:srgbClr val="CE9178"/>
                </a:solidFill>
                <a:latin typeface="Menlo" charset="0"/>
              </a:rPr>
              <a:t>/</a:t>
            </a:r>
            <a:r>
              <a:rPr lang="pt-BR" dirty="0" err="1">
                <a:solidFill>
                  <a:srgbClr val="CE9178"/>
                </a:solidFill>
                <a:latin typeface="Menlo" charset="0"/>
              </a:rPr>
              <a:t>repo</a:t>
            </a:r>
            <a:r>
              <a:rPr lang="pt-BR" dirty="0">
                <a:solidFill>
                  <a:srgbClr val="CE9178"/>
                </a:solidFill>
                <a:latin typeface="Menlo" charset="0"/>
              </a:rPr>
              <a:t>/</a:t>
            </a:r>
            <a:r>
              <a:rPr lang="pt-BR" dirty="0" err="1">
                <a:solidFill>
                  <a:srgbClr val="CE9178"/>
                </a:solidFill>
                <a:latin typeface="Menlo" charset="0"/>
              </a:rPr>
              <a:t>ubuntu-upstart</a:t>
            </a:r>
            <a:r>
              <a:rPr lang="pt-BR" dirty="0">
                <a:solidFill>
                  <a:srgbClr val="CE9178"/>
                </a:solidFill>
                <a:latin typeface="Menlo" charset="0"/>
              </a:rPr>
              <a:t> </a:t>
            </a:r>
            <a:r>
              <a:rPr lang="pt-BR" dirty="0" err="1">
                <a:solidFill>
                  <a:srgbClr val="CE9178"/>
                </a:solidFill>
                <a:latin typeface="Menlo" charset="0"/>
              </a:rPr>
              <a:t>dist</a:t>
            </a:r>
            <a:r>
              <a:rPr lang="pt-BR" dirty="0">
                <a:solidFill>
                  <a:srgbClr val="CE9178"/>
                </a:solidFill>
                <a:latin typeface="Menlo" charset="0"/>
              </a:rPr>
              <a:t> 10gen"</a:t>
            </a:r>
            <a:r>
              <a:rPr lang="pt-BR" dirty="0">
                <a:solidFill>
                  <a:srgbClr val="D4D4D4"/>
                </a:solidFill>
                <a:latin typeface="Menlo" charset="0"/>
              </a:rPr>
              <a:t> | </a:t>
            </a:r>
            <a:r>
              <a:rPr lang="pt-BR" dirty="0" err="1">
                <a:solidFill>
                  <a:srgbClr val="D4D4D4"/>
                </a:solidFill>
                <a:latin typeface="Menlo" charset="0"/>
              </a:rPr>
              <a:t>tee</a:t>
            </a:r>
            <a:r>
              <a:rPr lang="pt-BR" dirty="0">
                <a:solidFill>
                  <a:srgbClr val="D4D4D4"/>
                </a:solidFill>
                <a:latin typeface="Menlo" charset="0"/>
              </a:rPr>
              <a:t> -a /</a:t>
            </a:r>
            <a:r>
              <a:rPr lang="pt-BR" dirty="0" err="1">
                <a:solidFill>
                  <a:srgbClr val="D4D4D4"/>
                </a:solidFill>
                <a:latin typeface="Menlo" charset="0"/>
              </a:rPr>
              <a:t>etc</a:t>
            </a:r>
            <a:r>
              <a:rPr lang="pt-BR" dirty="0">
                <a:solidFill>
                  <a:srgbClr val="D4D4D4"/>
                </a:solidFill>
                <a:latin typeface="Menlo" charset="0"/>
              </a:rPr>
              <a:t>/</a:t>
            </a:r>
            <a:r>
              <a:rPr lang="pt-BR" dirty="0" err="1">
                <a:solidFill>
                  <a:srgbClr val="D4D4D4"/>
                </a:solidFill>
                <a:latin typeface="Menlo" charset="0"/>
              </a:rPr>
              <a:t>apt</a:t>
            </a:r>
            <a:r>
              <a:rPr lang="pt-BR" dirty="0">
                <a:solidFill>
                  <a:srgbClr val="D4D4D4"/>
                </a:solidFill>
                <a:latin typeface="Menlo" charset="0"/>
              </a:rPr>
              <a:t>/</a:t>
            </a:r>
            <a:r>
              <a:rPr lang="pt-BR" dirty="0" err="1">
                <a:solidFill>
                  <a:srgbClr val="D4D4D4"/>
                </a:solidFill>
                <a:latin typeface="Menlo" charset="0"/>
              </a:rPr>
              <a:t>sources.list.d</a:t>
            </a:r>
            <a:r>
              <a:rPr lang="pt-BR" dirty="0">
                <a:solidFill>
                  <a:srgbClr val="D4D4D4"/>
                </a:solidFill>
                <a:latin typeface="Menlo" charset="0"/>
              </a:rPr>
              <a:t>/10gen.list</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update</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apt-utils</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mongodb-10gen</a:t>
            </a:r>
          </a:p>
          <a:p>
            <a:r>
              <a:rPr lang="pt-BR" dirty="0">
                <a:solidFill>
                  <a:srgbClr val="569CD6"/>
                </a:solidFill>
                <a:latin typeface="Menlo" charset="0"/>
              </a:rPr>
              <a:t>CMD</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usr</a:t>
            </a:r>
            <a:r>
              <a:rPr lang="pt-BR" dirty="0">
                <a:solidFill>
                  <a:srgbClr val="CE9178"/>
                </a:solidFill>
                <a:latin typeface="Menlo" charset="0"/>
              </a:rPr>
              <a:t>/bin/</a:t>
            </a:r>
            <a:r>
              <a:rPr lang="pt-BR" dirty="0" err="1">
                <a:solidFill>
                  <a:srgbClr val="CE9178"/>
                </a:solidFill>
                <a:latin typeface="Menlo" charset="0"/>
              </a:rPr>
              <a:t>mongod</a:t>
            </a:r>
            <a:r>
              <a:rPr lang="pt-BR" dirty="0">
                <a:solidFill>
                  <a:srgbClr val="CE9178"/>
                </a:solidFill>
                <a:latin typeface="Menlo" charset="0"/>
              </a:rPr>
              <a:t>"</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config</a:t>
            </a:r>
            <a:r>
              <a:rPr lang="pt-BR" dirty="0">
                <a:solidFill>
                  <a:srgbClr val="CE9178"/>
                </a:solidFill>
                <a:latin typeface="Menlo" charset="0"/>
              </a:rPr>
              <a:t>"</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etc</a:t>
            </a:r>
            <a:r>
              <a:rPr lang="pt-BR" dirty="0">
                <a:solidFill>
                  <a:srgbClr val="CE9178"/>
                </a:solidFill>
                <a:latin typeface="Menlo" charset="0"/>
              </a:rPr>
              <a:t>/</a:t>
            </a:r>
            <a:r>
              <a:rPr lang="pt-BR" dirty="0" err="1">
                <a:solidFill>
                  <a:srgbClr val="CE9178"/>
                </a:solidFill>
                <a:latin typeface="Menlo" charset="0"/>
              </a:rPr>
              <a:t>mongodb.conf</a:t>
            </a:r>
            <a:r>
              <a:rPr lang="pt-BR" dirty="0">
                <a:solidFill>
                  <a:srgbClr val="CE9178"/>
                </a:solidFill>
                <a:latin typeface="Menlo" charset="0"/>
              </a:rPr>
              <a:t>"</a:t>
            </a:r>
            <a:r>
              <a:rPr lang="pt-BR" dirty="0">
                <a:solidFill>
                  <a:srgbClr val="D4D4D4"/>
                </a:solidFill>
                <a:latin typeface="Menlo" charset="0"/>
              </a:rPr>
              <a:t>]</a:t>
            </a:r>
            <a:endParaRPr lang="pt-BR" b="0" dirty="0">
              <a:solidFill>
                <a:srgbClr val="D4D4D4"/>
              </a:solidFill>
              <a:effectLst/>
              <a:latin typeface="Menlo" charset="0"/>
            </a:endParaRPr>
          </a:p>
        </p:txBody>
      </p:sp>
      <p:sp>
        <p:nvSpPr>
          <p:cNvPr id="7" name="Retângulo 6"/>
          <p:cNvSpPr/>
          <p:nvPr/>
        </p:nvSpPr>
        <p:spPr>
          <a:xfrm>
            <a:off x="531950" y="5077806"/>
            <a:ext cx="4791120" cy="1015663"/>
          </a:xfrm>
          <a:prstGeom prst="rect">
            <a:avLst/>
          </a:prstGeom>
        </p:spPr>
        <p:txBody>
          <a:bodyPr wrap="none">
            <a:spAutoFit/>
          </a:bodyPr>
          <a:lstStyle/>
          <a:p>
            <a:r>
              <a:rPr lang="pt-BR" sz="2400" dirty="0" smtClean="0"/>
              <a:t>Cliente (</a:t>
            </a:r>
            <a:r>
              <a:rPr lang="pt-BR" sz="2400" dirty="0" err="1" smtClean="0"/>
              <a:t>Robo</a:t>
            </a:r>
            <a:r>
              <a:rPr lang="pt-BR" sz="2400" dirty="0" smtClean="0"/>
              <a:t> 3T antigo </a:t>
            </a:r>
            <a:r>
              <a:rPr lang="pt-BR" sz="2400" dirty="0" err="1" smtClean="0"/>
              <a:t>RoboMongo</a:t>
            </a:r>
            <a:r>
              <a:rPr lang="pt-BR" sz="2400" dirty="0" smtClean="0"/>
              <a:t>)</a:t>
            </a:r>
          </a:p>
          <a:p>
            <a:r>
              <a:rPr lang="pt-BR" dirty="0" smtClean="0">
                <a:hlinkClick r:id="rId2"/>
              </a:rPr>
              <a:t>https</a:t>
            </a:r>
            <a:r>
              <a:rPr lang="pt-BR" dirty="0">
                <a:hlinkClick r:id="rId2"/>
              </a:rPr>
              <a:t>://</a:t>
            </a:r>
            <a:r>
              <a:rPr lang="pt-BR" dirty="0" smtClean="0">
                <a:hlinkClick r:id="rId2"/>
              </a:rPr>
              <a:t>robomongo.org/download</a:t>
            </a:r>
            <a:endParaRPr lang="pt-BR" dirty="0" smtClean="0"/>
          </a:p>
          <a:p>
            <a:endParaRPr lang="pt-BR" dirty="0"/>
          </a:p>
        </p:txBody>
      </p:sp>
    </p:spTree>
    <p:extLst>
      <p:ext uri="{BB962C8B-B14F-4D97-AF65-F5344CB8AC3E}">
        <p14:creationId xmlns:p14="http://schemas.microsoft.com/office/powerpoint/2010/main" val="7008989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4922876"/>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Aplicação </a:t>
            </a:r>
            <a:r>
              <a:rPr lang="pt-BR" sz="4000" dirty="0" err="1" smtClean="0"/>
              <a:t>app.js</a:t>
            </a:r>
            <a:endParaRPr lang="pt-BR" sz="4000" dirty="0"/>
          </a:p>
        </p:txBody>
      </p:sp>
      <p:sp>
        <p:nvSpPr>
          <p:cNvPr id="8" name="Retângulo 7"/>
          <p:cNvSpPr/>
          <p:nvPr/>
        </p:nvSpPr>
        <p:spPr>
          <a:xfrm>
            <a:off x="862012" y="1295400"/>
            <a:ext cx="11187113" cy="4524315"/>
          </a:xfrm>
          <a:prstGeom prst="rect">
            <a:avLst/>
          </a:prstGeom>
        </p:spPr>
        <p:txBody>
          <a:bodyPr wrap="square">
            <a:spAutoFit/>
          </a:bodyPr>
          <a:lstStyle/>
          <a:p>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http</a:t>
            </a:r>
            <a:r>
              <a:rPr lang="pt-BR" sz="1600" dirty="0">
                <a:solidFill>
                  <a:srgbClr val="D4D4D4"/>
                </a:solidFill>
                <a:latin typeface="Menlo" charset="0"/>
              </a:rPr>
              <a:t> = </a:t>
            </a:r>
            <a:r>
              <a:rPr lang="pt-BR" sz="1600" dirty="0" err="1">
                <a:solidFill>
                  <a:srgbClr val="DCDCAA"/>
                </a:solidFill>
                <a:latin typeface="Menlo" charset="0"/>
              </a:rPr>
              <a:t>require</a:t>
            </a:r>
            <a:r>
              <a:rPr lang="pt-BR" sz="1600" dirty="0">
                <a:solidFill>
                  <a:srgbClr val="D4D4D4"/>
                </a:solidFill>
                <a:latin typeface="Menlo" charset="0"/>
              </a:rPr>
              <a:t>(</a:t>
            </a:r>
            <a:r>
              <a:rPr lang="pt-BR" sz="1600" dirty="0">
                <a:solidFill>
                  <a:srgbClr val="CE9178"/>
                </a:solidFill>
                <a:latin typeface="Menlo" charset="0"/>
              </a:rPr>
              <a:t>'</a:t>
            </a:r>
            <a:r>
              <a:rPr lang="pt-BR" sz="1600" dirty="0" err="1">
                <a:solidFill>
                  <a:srgbClr val="CE9178"/>
                </a:solidFill>
                <a:latin typeface="Menlo" charset="0"/>
              </a:rPr>
              <a:t>http</a:t>
            </a:r>
            <a:r>
              <a:rPr lang="pt-BR" sz="1600" dirty="0">
                <a:solidFill>
                  <a:srgbClr val="CE9178"/>
                </a:solidFill>
                <a:latin typeface="Menlo" charset="0"/>
              </a:rPr>
              <a:t>'</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MongoClient</a:t>
            </a:r>
            <a:r>
              <a:rPr lang="pt-BR" sz="1600" dirty="0">
                <a:solidFill>
                  <a:srgbClr val="D4D4D4"/>
                </a:solidFill>
                <a:latin typeface="Menlo" charset="0"/>
              </a:rPr>
              <a:t> = </a:t>
            </a:r>
            <a:r>
              <a:rPr lang="pt-BR" sz="1600" dirty="0" err="1">
                <a:solidFill>
                  <a:srgbClr val="DCDCAA"/>
                </a:solidFill>
                <a:latin typeface="Menlo" charset="0"/>
              </a:rPr>
              <a:t>require</a:t>
            </a:r>
            <a:r>
              <a:rPr lang="pt-BR" sz="1600" dirty="0">
                <a:solidFill>
                  <a:srgbClr val="D4D4D4"/>
                </a:solidFill>
                <a:latin typeface="Menlo" charset="0"/>
              </a:rPr>
              <a:t>(</a:t>
            </a:r>
            <a:r>
              <a:rPr lang="pt-BR" sz="1600" dirty="0">
                <a:solidFill>
                  <a:srgbClr val="CE9178"/>
                </a:solidFill>
                <a:latin typeface="Menlo" charset="0"/>
              </a:rPr>
              <a:t>'</a:t>
            </a:r>
            <a:r>
              <a:rPr lang="pt-BR" sz="1600" dirty="0" err="1">
                <a:solidFill>
                  <a:srgbClr val="CE9178"/>
                </a:solidFill>
                <a:latin typeface="Menlo" charset="0"/>
              </a:rPr>
              <a:t>mongodb</a:t>
            </a:r>
            <a:r>
              <a:rPr lang="pt-BR" sz="1600" dirty="0">
                <a:solidFill>
                  <a:srgbClr val="CE9178"/>
                </a:solidFill>
                <a:latin typeface="Menlo" charset="0"/>
              </a:rPr>
              <a:t>'</a:t>
            </a:r>
            <a:r>
              <a:rPr lang="pt-BR" sz="1600" dirty="0">
                <a:solidFill>
                  <a:srgbClr val="D4D4D4"/>
                </a:solidFill>
                <a:latin typeface="Menlo" charset="0"/>
              </a:rPr>
              <a:t>).</a:t>
            </a:r>
            <a:r>
              <a:rPr lang="pt-BR" sz="1600" dirty="0" err="1">
                <a:solidFill>
                  <a:srgbClr val="9CDCFE"/>
                </a:solidFill>
                <a:latin typeface="Menlo" charset="0"/>
              </a:rPr>
              <a:t>MongoClient</a:t>
            </a:r>
            <a:r>
              <a:rPr lang="pt-BR" sz="1600" dirty="0">
                <a:solidFill>
                  <a:srgbClr val="D4D4D4"/>
                </a:solidFill>
                <a:latin typeface="Menlo" charset="0"/>
              </a:rPr>
              <a:t>;</a:t>
            </a:r>
          </a:p>
          <a:p>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url</a:t>
            </a:r>
            <a:r>
              <a:rPr lang="pt-BR" sz="1600" dirty="0">
                <a:solidFill>
                  <a:srgbClr val="D4D4D4"/>
                </a:solidFill>
                <a:latin typeface="Menlo" charset="0"/>
              </a:rPr>
              <a:t> = </a:t>
            </a:r>
            <a:r>
              <a:rPr lang="pt-BR" sz="1600" dirty="0">
                <a:solidFill>
                  <a:srgbClr val="CE9178"/>
                </a:solidFill>
                <a:latin typeface="Menlo" charset="0"/>
              </a:rPr>
              <a:t>"</a:t>
            </a:r>
            <a:r>
              <a:rPr lang="pt-BR" sz="1600" dirty="0" err="1">
                <a:solidFill>
                  <a:srgbClr val="CE9178"/>
                </a:solidFill>
                <a:latin typeface="Menlo" charset="0"/>
              </a:rPr>
              <a:t>mongodb</a:t>
            </a:r>
            <a:r>
              <a:rPr lang="pt-BR" sz="1600" dirty="0">
                <a:solidFill>
                  <a:srgbClr val="CE9178"/>
                </a:solidFill>
                <a:latin typeface="Menlo" charset="0"/>
              </a:rPr>
              <a:t>://"</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env</a:t>
            </a:r>
            <a:r>
              <a:rPr lang="pt-BR" sz="1600" dirty="0" err="1">
                <a:solidFill>
                  <a:srgbClr val="D4D4D4"/>
                </a:solidFill>
                <a:latin typeface="Menlo" charset="0"/>
              </a:rPr>
              <a:t>.</a:t>
            </a:r>
            <a:r>
              <a:rPr lang="pt-BR" sz="1600" dirty="0" err="1">
                <a:solidFill>
                  <a:srgbClr val="9CDCFE"/>
                </a:solidFill>
                <a:latin typeface="Menlo" charset="0"/>
              </a:rPr>
              <a:t>MONGODB</a:t>
            </a:r>
            <a:r>
              <a:rPr lang="pt-BR" sz="1600" dirty="0">
                <a:solidFill>
                  <a:srgbClr val="D4D4D4"/>
                </a:solidFill>
                <a:latin typeface="Menlo" charset="0"/>
              </a:rPr>
              <a:t> + </a:t>
            </a:r>
            <a:r>
              <a:rPr lang="pt-BR" sz="1600" dirty="0">
                <a:solidFill>
                  <a:srgbClr val="CE9178"/>
                </a:solidFill>
                <a:latin typeface="Menlo" charset="0"/>
              </a:rPr>
              <a:t>":27017/cadastro"</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err="1">
                <a:solidFill>
                  <a:srgbClr val="9CDCFE"/>
                </a:solidFill>
                <a:latin typeface="Menlo" charset="0"/>
              </a:rPr>
              <a:t>MongoClient</a:t>
            </a:r>
            <a:r>
              <a:rPr lang="pt-BR" sz="1600" dirty="0" err="1">
                <a:solidFill>
                  <a:srgbClr val="D4D4D4"/>
                </a:solidFill>
                <a:latin typeface="Menlo" charset="0"/>
              </a:rPr>
              <a:t>.</a:t>
            </a:r>
            <a:r>
              <a:rPr lang="pt-BR" sz="1600" dirty="0" err="1">
                <a:solidFill>
                  <a:srgbClr val="DCDCAA"/>
                </a:solidFill>
                <a:latin typeface="Menlo" charset="0"/>
              </a:rPr>
              <a:t>connect</a:t>
            </a:r>
            <a:r>
              <a:rPr lang="pt-BR" sz="1600" dirty="0">
                <a:solidFill>
                  <a:srgbClr val="D4D4D4"/>
                </a:solidFill>
                <a:latin typeface="Menlo" charset="0"/>
              </a:rPr>
              <a:t>(</a:t>
            </a:r>
            <a:r>
              <a:rPr lang="pt-BR" sz="1600" dirty="0" err="1">
                <a:solidFill>
                  <a:srgbClr val="9CDCFE"/>
                </a:solidFill>
                <a:latin typeface="Menlo" charset="0"/>
              </a:rPr>
              <a:t>url</a:t>
            </a:r>
            <a:r>
              <a:rPr lang="pt-BR" sz="1600" dirty="0">
                <a:solidFill>
                  <a:srgbClr val="D4D4D4"/>
                </a:solidFill>
                <a:latin typeface="Menlo" charset="0"/>
              </a:rPr>
              <a:t>, </a:t>
            </a:r>
            <a:r>
              <a:rPr lang="pt-BR" sz="1600" dirty="0" err="1">
                <a:solidFill>
                  <a:srgbClr val="569CD6"/>
                </a:solidFill>
                <a:latin typeface="Menlo" charset="0"/>
              </a:rPr>
              <a:t>function</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9CDCFE"/>
                </a:solidFill>
                <a:latin typeface="Menlo" charset="0"/>
              </a:rPr>
              <a:t>db</a:t>
            </a:r>
            <a:r>
              <a:rPr lang="pt-BR" sz="1600" dirty="0">
                <a:solidFill>
                  <a:srgbClr val="D4D4D4"/>
                </a:solidFill>
                <a:latin typeface="Menlo" charset="0"/>
              </a:rPr>
              <a:t>) {</a:t>
            </a:r>
          </a:p>
          <a:p>
            <a:r>
              <a:rPr lang="pt-BR" sz="1600" dirty="0" smtClean="0">
                <a:solidFill>
                  <a:srgbClr val="C586C0"/>
                </a:solidFill>
                <a:latin typeface="Menlo" charset="0"/>
              </a:rPr>
              <a:t>	</a:t>
            </a:r>
            <a:r>
              <a:rPr lang="pt-BR" sz="1600" dirty="0" err="1" smtClean="0">
                <a:solidFill>
                  <a:srgbClr val="C586C0"/>
                </a:solidFill>
                <a:latin typeface="Menlo" charset="0"/>
              </a:rPr>
              <a:t>if</a:t>
            </a:r>
            <a:r>
              <a:rPr lang="pt-BR" sz="1600" dirty="0" smtClean="0">
                <a:solidFill>
                  <a:srgbClr val="D4D4D4"/>
                </a:solidFill>
                <a:latin typeface="Menlo" charset="0"/>
              </a:rPr>
              <a:t> </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C586C0"/>
                </a:solidFill>
                <a:latin typeface="Menlo" charset="0"/>
              </a:rPr>
              <a:t>throw</a:t>
            </a:r>
            <a:r>
              <a:rPr lang="pt-BR" sz="1600" dirty="0">
                <a:solidFill>
                  <a:srgbClr val="D4D4D4"/>
                </a:solidFill>
                <a:latin typeface="Menlo" charset="0"/>
              </a:rPr>
              <a:t> </a:t>
            </a:r>
            <a:r>
              <a:rPr lang="pt-BR" sz="1600" dirty="0" err="1">
                <a:solidFill>
                  <a:srgbClr val="9CDCFE"/>
                </a:solidFill>
                <a:latin typeface="Menlo" charset="0"/>
              </a:rPr>
              <a:t>err</a:t>
            </a:r>
            <a:r>
              <a:rPr lang="pt-BR" sz="1600" dirty="0">
                <a:solidFill>
                  <a:srgbClr val="D4D4D4"/>
                </a:solidFill>
                <a:latin typeface="Menlo" charset="0"/>
              </a:rPr>
              <a:t>;</a:t>
            </a:r>
          </a:p>
          <a:p>
            <a:r>
              <a:rPr lang="pt-BR" sz="1600" dirty="0" smtClean="0">
                <a:solidFill>
                  <a:srgbClr val="9CDCFE"/>
                </a:solidFill>
                <a:latin typeface="Menlo" charset="0"/>
              </a:rPr>
              <a:t>	</a:t>
            </a:r>
            <a:r>
              <a:rPr lang="pt-BR" sz="1600" dirty="0" err="1" smtClean="0">
                <a:solidFill>
                  <a:srgbClr val="9CDCFE"/>
                </a:solidFill>
                <a:latin typeface="Menlo" charset="0"/>
              </a:rPr>
              <a:t>db</a:t>
            </a:r>
            <a:r>
              <a:rPr lang="pt-BR" sz="1600" dirty="0" err="1" smtClean="0">
                <a:solidFill>
                  <a:srgbClr val="D4D4D4"/>
                </a:solidFill>
                <a:latin typeface="Menlo" charset="0"/>
              </a:rPr>
              <a:t>.</a:t>
            </a:r>
            <a:r>
              <a:rPr lang="pt-BR" sz="1600" dirty="0" err="1" smtClean="0">
                <a:solidFill>
                  <a:srgbClr val="DCDCAA"/>
                </a:solidFill>
                <a:latin typeface="Menlo" charset="0"/>
              </a:rPr>
              <a:t>createCollection</a:t>
            </a:r>
            <a:r>
              <a:rPr lang="pt-BR" sz="1600" dirty="0">
                <a:solidFill>
                  <a:srgbClr val="D4D4D4"/>
                </a:solidFill>
                <a:latin typeface="Menlo" charset="0"/>
              </a:rPr>
              <a:t>(</a:t>
            </a:r>
            <a:r>
              <a:rPr lang="pt-BR" sz="1600" dirty="0">
                <a:solidFill>
                  <a:srgbClr val="CE9178"/>
                </a:solidFill>
                <a:latin typeface="Menlo" charset="0"/>
              </a:rPr>
              <a:t>"clientes"</a:t>
            </a:r>
            <a:r>
              <a:rPr lang="pt-BR" sz="1600" dirty="0">
                <a:solidFill>
                  <a:srgbClr val="D4D4D4"/>
                </a:solidFill>
                <a:latin typeface="Menlo" charset="0"/>
              </a:rPr>
              <a:t>, </a:t>
            </a:r>
            <a:r>
              <a:rPr lang="pt-BR" sz="1600" dirty="0" err="1">
                <a:solidFill>
                  <a:srgbClr val="569CD6"/>
                </a:solidFill>
                <a:latin typeface="Menlo" charset="0"/>
              </a:rPr>
              <a:t>function</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a:solidFill>
                  <a:srgbClr val="9CDCFE"/>
                </a:solidFill>
                <a:latin typeface="Menlo" charset="0"/>
              </a:rPr>
              <a:t>res</a:t>
            </a:r>
            <a:r>
              <a:rPr lang="pt-BR" sz="1600" dirty="0">
                <a:solidFill>
                  <a:srgbClr val="D4D4D4"/>
                </a:solidFill>
                <a:latin typeface="Menlo" charset="0"/>
              </a:rPr>
              <a:t>) {</a:t>
            </a:r>
          </a:p>
          <a:p>
            <a:r>
              <a:rPr lang="pt-BR" sz="1600" dirty="0" smtClean="0">
                <a:solidFill>
                  <a:srgbClr val="C586C0"/>
                </a:solidFill>
                <a:latin typeface="Menlo" charset="0"/>
              </a:rPr>
              <a:t>		</a:t>
            </a:r>
            <a:r>
              <a:rPr lang="pt-BR" sz="1600" dirty="0" err="1" smtClean="0">
                <a:solidFill>
                  <a:srgbClr val="C586C0"/>
                </a:solidFill>
                <a:latin typeface="Menlo" charset="0"/>
              </a:rPr>
              <a:t>if</a:t>
            </a:r>
            <a:r>
              <a:rPr lang="pt-BR" sz="1600" dirty="0" smtClean="0">
                <a:solidFill>
                  <a:srgbClr val="D4D4D4"/>
                </a:solidFill>
                <a:latin typeface="Menlo" charset="0"/>
              </a:rPr>
              <a:t> </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C586C0"/>
                </a:solidFill>
                <a:latin typeface="Menlo" charset="0"/>
              </a:rPr>
              <a:t>throw</a:t>
            </a:r>
            <a:r>
              <a:rPr lang="pt-BR" sz="1600" dirty="0">
                <a:solidFill>
                  <a:srgbClr val="D4D4D4"/>
                </a:solidFill>
                <a:latin typeface="Menlo" charset="0"/>
              </a:rPr>
              <a:t> </a:t>
            </a:r>
            <a:r>
              <a:rPr lang="pt-BR" sz="1600" dirty="0" err="1">
                <a:solidFill>
                  <a:srgbClr val="9CDCFE"/>
                </a:solidFill>
                <a:latin typeface="Menlo" charset="0"/>
              </a:rPr>
              <a:t>err</a:t>
            </a:r>
            <a:r>
              <a:rPr lang="pt-BR" sz="1600" dirty="0">
                <a:solidFill>
                  <a:srgbClr val="D4D4D4"/>
                </a:solidFill>
                <a:latin typeface="Menlo" charset="0"/>
              </a:rPr>
              <a:t>;</a:t>
            </a:r>
          </a:p>
          <a:p>
            <a:r>
              <a:rPr lang="pt-BR" sz="1600" dirty="0" smtClean="0">
                <a:solidFill>
                  <a:srgbClr val="4EC9B0"/>
                </a:solidFill>
                <a:latin typeface="Menlo" charset="0"/>
              </a:rPr>
              <a:t>		</a:t>
            </a:r>
            <a:r>
              <a:rPr lang="pt-BR" sz="1600" dirty="0" err="1" smtClean="0">
                <a:solidFill>
                  <a:srgbClr val="4EC9B0"/>
                </a:solidFill>
                <a:latin typeface="Menlo" charset="0"/>
              </a:rPr>
              <a:t>console</a:t>
            </a:r>
            <a:r>
              <a:rPr lang="pt-BR" sz="1600" dirty="0" err="1" smtClean="0">
                <a:solidFill>
                  <a:srgbClr val="D4D4D4"/>
                </a:solidFill>
                <a:latin typeface="Menlo" charset="0"/>
              </a:rPr>
              <a:t>.</a:t>
            </a:r>
            <a:r>
              <a:rPr lang="pt-BR" sz="1600" dirty="0" err="1" smtClean="0">
                <a:solidFill>
                  <a:srgbClr val="DCDCAA"/>
                </a:solidFill>
                <a:latin typeface="Menlo" charset="0"/>
              </a:rPr>
              <a:t>log</a:t>
            </a:r>
            <a:r>
              <a:rPr lang="pt-BR" sz="1600" dirty="0">
                <a:solidFill>
                  <a:srgbClr val="D4D4D4"/>
                </a:solidFill>
                <a:latin typeface="Menlo" charset="0"/>
              </a:rPr>
              <a:t>(</a:t>
            </a:r>
            <a:r>
              <a:rPr lang="pt-BR" sz="1600" dirty="0">
                <a:solidFill>
                  <a:srgbClr val="CE9178"/>
                </a:solidFill>
                <a:latin typeface="Menlo" charset="0"/>
              </a:rPr>
              <a:t>"Coleção clientes criada!"</a:t>
            </a:r>
            <a:r>
              <a:rPr lang="pt-BR" sz="1600" dirty="0">
                <a:solidFill>
                  <a:srgbClr val="D4D4D4"/>
                </a:solidFill>
                <a:latin typeface="Menlo" charset="0"/>
              </a:rPr>
              <a:t>);</a:t>
            </a:r>
          </a:p>
          <a:p>
            <a:r>
              <a:rPr lang="pt-BR" sz="1600" dirty="0" smtClean="0">
                <a:solidFill>
                  <a:srgbClr val="9CDCFE"/>
                </a:solidFill>
                <a:latin typeface="Menlo" charset="0"/>
              </a:rPr>
              <a:t>		cliente</a:t>
            </a:r>
            <a:r>
              <a:rPr lang="pt-BR" sz="1600" dirty="0" smtClean="0">
                <a:solidFill>
                  <a:srgbClr val="D4D4D4"/>
                </a:solidFill>
                <a:latin typeface="Menlo" charset="0"/>
              </a:rPr>
              <a:t> </a:t>
            </a:r>
            <a:r>
              <a:rPr lang="pt-BR" sz="1600" dirty="0">
                <a:solidFill>
                  <a:srgbClr val="D4D4D4"/>
                </a:solidFill>
                <a:latin typeface="Menlo" charset="0"/>
              </a:rPr>
              <a:t>= </a:t>
            </a:r>
            <a:r>
              <a:rPr lang="pt-BR" sz="1600" dirty="0" smtClean="0">
                <a:solidFill>
                  <a:srgbClr val="D4D4D4"/>
                </a:solidFill>
                <a:latin typeface="Menlo" charset="0"/>
              </a:rPr>
              <a:t>{ </a:t>
            </a:r>
            <a:r>
              <a:rPr lang="pt-BR" sz="1600" dirty="0" smtClean="0">
                <a:solidFill>
                  <a:srgbClr val="CE9178"/>
                </a:solidFill>
                <a:latin typeface="Menlo" charset="0"/>
              </a:rPr>
              <a:t>"</a:t>
            </a:r>
            <a:r>
              <a:rPr lang="pt-BR" sz="1600" dirty="0">
                <a:solidFill>
                  <a:srgbClr val="CE9178"/>
                </a:solidFill>
                <a:latin typeface="Menlo" charset="0"/>
              </a:rPr>
              <a:t>nome"</a:t>
            </a:r>
            <a:r>
              <a:rPr lang="pt-BR" sz="1600" dirty="0">
                <a:solidFill>
                  <a:srgbClr val="9CDCFE"/>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Maria</a:t>
            </a:r>
            <a:r>
              <a:rPr lang="pt-BR" sz="1600" dirty="0" err="1" smtClean="0">
                <a:solidFill>
                  <a:srgbClr val="CE9178"/>
                </a:solidFill>
                <a:latin typeface="Menlo" charset="0"/>
              </a:rPr>
              <a:t>"</a:t>
            </a:r>
            <a:r>
              <a:rPr lang="pt-BR" sz="1600" dirty="0" err="1" smtClean="0">
                <a:solidFill>
                  <a:srgbClr val="D4D4D4"/>
                </a:solidFill>
                <a:latin typeface="Menlo" charset="0"/>
              </a:rPr>
              <a:t>,</a:t>
            </a:r>
            <a:r>
              <a:rPr lang="pt-BR" sz="1600" dirty="0" err="1" smtClean="0">
                <a:solidFill>
                  <a:srgbClr val="CE9178"/>
                </a:solidFill>
                <a:latin typeface="Menlo" charset="0"/>
              </a:rPr>
              <a:t>"</a:t>
            </a:r>
            <a:r>
              <a:rPr lang="pt-BR" sz="1600" dirty="0" err="1">
                <a:solidFill>
                  <a:srgbClr val="CE9178"/>
                </a:solidFill>
                <a:latin typeface="Menlo" charset="0"/>
              </a:rPr>
              <a:t>telefone</a:t>
            </a:r>
            <a:r>
              <a:rPr lang="pt-BR" sz="1600" dirty="0">
                <a:solidFill>
                  <a:srgbClr val="CE9178"/>
                </a:solidFill>
                <a:latin typeface="Menlo" charset="0"/>
              </a:rPr>
              <a:t>"</a:t>
            </a:r>
            <a:r>
              <a:rPr lang="pt-BR" sz="1600" dirty="0">
                <a:solidFill>
                  <a:srgbClr val="9CDCFE"/>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"119111-1111"</a:t>
            </a:r>
            <a:r>
              <a:rPr lang="pt-BR" sz="1600" dirty="0">
                <a:solidFill>
                  <a:srgbClr val="D4D4D4"/>
                </a:solidFill>
                <a:latin typeface="Menlo" charset="0"/>
              </a:rPr>
              <a:t> </a:t>
            </a:r>
            <a:r>
              <a:rPr lang="pt-BR" sz="1600" dirty="0" smtClean="0">
                <a:solidFill>
                  <a:srgbClr val="D4D4D4"/>
                </a:solidFill>
                <a:latin typeface="Menlo" charset="0"/>
              </a:rPr>
              <a:t>};</a:t>
            </a:r>
            <a:endParaRPr lang="pt-BR" sz="1600" dirty="0">
              <a:solidFill>
                <a:srgbClr val="D4D4D4"/>
              </a:solidFill>
              <a:latin typeface="Menlo" charset="0"/>
            </a:endParaRPr>
          </a:p>
          <a:p>
            <a:r>
              <a:rPr lang="pt-BR" sz="1600" dirty="0" smtClean="0">
                <a:solidFill>
                  <a:srgbClr val="9CDCFE"/>
                </a:solidFill>
                <a:latin typeface="Menlo" charset="0"/>
              </a:rPr>
              <a:t>		</a:t>
            </a:r>
            <a:r>
              <a:rPr lang="pt-BR" sz="1600" dirty="0" err="1" smtClean="0">
                <a:solidFill>
                  <a:srgbClr val="9CDCFE"/>
                </a:solidFill>
                <a:latin typeface="Menlo" charset="0"/>
              </a:rPr>
              <a:t>db</a:t>
            </a:r>
            <a:r>
              <a:rPr lang="pt-BR" sz="1600" dirty="0" err="1" smtClean="0">
                <a:solidFill>
                  <a:srgbClr val="D4D4D4"/>
                </a:solidFill>
                <a:latin typeface="Menlo" charset="0"/>
              </a:rPr>
              <a:t>.</a:t>
            </a:r>
            <a:r>
              <a:rPr lang="pt-BR" sz="1600" dirty="0" err="1" smtClean="0">
                <a:solidFill>
                  <a:srgbClr val="DCDCAA"/>
                </a:solidFill>
                <a:latin typeface="Menlo" charset="0"/>
              </a:rPr>
              <a:t>collection</a:t>
            </a:r>
            <a:r>
              <a:rPr lang="pt-BR" sz="1600" dirty="0">
                <a:solidFill>
                  <a:srgbClr val="D4D4D4"/>
                </a:solidFill>
                <a:latin typeface="Menlo" charset="0"/>
              </a:rPr>
              <a:t>(</a:t>
            </a:r>
            <a:r>
              <a:rPr lang="pt-BR" sz="1600" dirty="0">
                <a:solidFill>
                  <a:srgbClr val="CE9178"/>
                </a:solidFill>
                <a:latin typeface="Menlo" charset="0"/>
              </a:rPr>
              <a:t>"clientes"</a:t>
            </a:r>
            <a:r>
              <a:rPr lang="pt-BR" sz="1600" dirty="0">
                <a:solidFill>
                  <a:srgbClr val="D4D4D4"/>
                </a:solidFill>
                <a:latin typeface="Menlo" charset="0"/>
              </a:rPr>
              <a:t>).</a:t>
            </a:r>
            <a:r>
              <a:rPr lang="pt-BR" sz="1600" dirty="0" err="1">
                <a:solidFill>
                  <a:srgbClr val="DCDCAA"/>
                </a:solidFill>
                <a:latin typeface="Menlo" charset="0"/>
              </a:rPr>
              <a:t>insertOne</a:t>
            </a:r>
            <a:r>
              <a:rPr lang="pt-BR" sz="1600" dirty="0">
                <a:solidFill>
                  <a:srgbClr val="D4D4D4"/>
                </a:solidFill>
                <a:latin typeface="Menlo" charset="0"/>
              </a:rPr>
              <a:t>(</a:t>
            </a:r>
            <a:r>
              <a:rPr lang="pt-BR" sz="1600" dirty="0">
                <a:solidFill>
                  <a:srgbClr val="9CDCFE"/>
                </a:solidFill>
                <a:latin typeface="Menlo" charset="0"/>
              </a:rPr>
              <a:t>cliente</a:t>
            </a:r>
            <a:r>
              <a:rPr lang="pt-BR" sz="1600" dirty="0">
                <a:solidFill>
                  <a:srgbClr val="D4D4D4"/>
                </a:solidFill>
                <a:latin typeface="Menlo" charset="0"/>
              </a:rPr>
              <a:t>, </a:t>
            </a:r>
            <a:r>
              <a:rPr lang="pt-BR" sz="1600" dirty="0" err="1">
                <a:solidFill>
                  <a:srgbClr val="569CD6"/>
                </a:solidFill>
                <a:latin typeface="Menlo" charset="0"/>
              </a:rPr>
              <a:t>function</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a:solidFill>
                  <a:srgbClr val="9CDCFE"/>
                </a:solidFill>
                <a:latin typeface="Menlo" charset="0"/>
              </a:rPr>
              <a:t>res</a:t>
            </a:r>
            <a:r>
              <a:rPr lang="pt-BR" sz="1600" dirty="0">
                <a:solidFill>
                  <a:srgbClr val="D4D4D4"/>
                </a:solidFill>
                <a:latin typeface="Menlo" charset="0"/>
              </a:rPr>
              <a:t>) {</a:t>
            </a:r>
          </a:p>
          <a:p>
            <a:r>
              <a:rPr lang="pt-BR" sz="1600" dirty="0" smtClean="0">
                <a:solidFill>
                  <a:srgbClr val="C586C0"/>
                </a:solidFill>
                <a:latin typeface="Menlo" charset="0"/>
              </a:rPr>
              <a:t>			</a:t>
            </a:r>
            <a:r>
              <a:rPr lang="pt-BR" sz="1600" dirty="0" err="1" smtClean="0">
                <a:solidFill>
                  <a:srgbClr val="C586C0"/>
                </a:solidFill>
                <a:latin typeface="Menlo" charset="0"/>
              </a:rPr>
              <a:t>if</a:t>
            </a:r>
            <a:r>
              <a:rPr lang="pt-BR" sz="1600" dirty="0" smtClean="0">
                <a:solidFill>
                  <a:srgbClr val="D4D4D4"/>
                </a:solidFill>
                <a:latin typeface="Menlo" charset="0"/>
              </a:rPr>
              <a:t> </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C586C0"/>
                </a:solidFill>
                <a:latin typeface="Menlo" charset="0"/>
              </a:rPr>
              <a:t>throw</a:t>
            </a:r>
            <a:r>
              <a:rPr lang="pt-BR" sz="1600" dirty="0">
                <a:solidFill>
                  <a:srgbClr val="D4D4D4"/>
                </a:solidFill>
                <a:latin typeface="Menlo" charset="0"/>
              </a:rPr>
              <a:t> </a:t>
            </a:r>
            <a:r>
              <a:rPr lang="pt-BR" sz="1600" dirty="0" err="1">
                <a:solidFill>
                  <a:srgbClr val="9CDCFE"/>
                </a:solidFill>
                <a:latin typeface="Menlo" charset="0"/>
              </a:rPr>
              <a:t>err</a:t>
            </a:r>
            <a:r>
              <a:rPr lang="pt-BR" sz="1600" dirty="0">
                <a:solidFill>
                  <a:srgbClr val="D4D4D4"/>
                </a:solidFill>
                <a:latin typeface="Menlo" charset="0"/>
              </a:rPr>
              <a:t>;</a:t>
            </a:r>
          </a:p>
          <a:p>
            <a:r>
              <a:rPr lang="pt-BR" sz="1600" dirty="0" smtClean="0">
                <a:solidFill>
                  <a:srgbClr val="4EC9B0"/>
                </a:solidFill>
                <a:latin typeface="Menlo" charset="0"/>
              </a:rPr>
              <a:t>			</a:t>
            </a:r>
            <a:r>
              <a:rPr lang="pt-BR" sz="1600" dirty="0" err="1" smtClean="0">
                <a:solidFill>
                  <a:srgbClr val="4EC9B0"/>
                </a:solidFill>
                <a:latin typeface="Menlo" charset="0"/>
              </a:rPr>
              <a:t>console</a:t>
            </a:r>
            <a:r>
              <a:rPr lang="pt-BR" sz="1600" dirty="0" err="1" smtClean="0">
                <a:solidFill>
                  <a:srgbClr val="D4D4D4"/>
                </a:solidFill>
                <a:latin typeface="Menlo" charset="0"/>
              </a:rPr>
              <a:t>.</a:t>
            </a:r>
            <a:r>
              <a:rPr lang="pt-BR" sz="1600" dirty="0" err="1" smtClean="0">
                <a:solidFill>
                  <a:srgbClr val="DCDCAA"/>
                </a:solidFill>
                <a:latin typeface="Menlo" charset="0"/>
              </a:rPr>
              <a:t>log</a:t>
            </a:r>
            <a:r>
              <a:rPr lang="pt-BR" sz="1600" dirty="0">
                <a:solidFill>
                  <a:srgbClr val="D4D4D4"/>
                </a:solidFill>
                <a:latin typeface="Menlo" charset="0"/>
              </a:rPr>
              <a:t>(</a:t>
            </a:r>
            <a:r>
              <a:rPr lang="pt-BR" sz="1600" dirty="0">
                <a:solidFill>
                  <a:srgbClr val="CE9178"/>
                </a:solidFill>
                <a:latin typeface="Menlo" charset="0"/>
              </a:rPr>
              <a:t>"Cliente inserido"</a:t>
            </a:r>
            <a:r>
              <a:rPr lang="pt-BR" sz="1600" dirty="0">
                <a:solidFill>
                  <a:srgbClr val="D4D4D4"/>
                </a:solidFill>
                <a:latin typeface="Menlo" charset="0"/>
              </a:rPr>
              <a:t>);</a:t>
            </a:r>
          </a:p>
          <a:p>
            <a:r>
              <a:rPr lang="pt-BR" sz="1600" dirty="0" smtClean="0">
                <a:solidFill>
                  <a:srgbClr val="9CDCFE"/>
                </a:solidFill>
                <a:latin typeface="Menlo" charset="0"/>
              </a:rPr>
              <a:t>			</a:t>
            </a:r>
            <a:r>
              <a:rPr lang="pt-BR" sz="1600" dirty="0" err="1" smtClean="0">
                <a:solidFill>
                  <a:srgbClr val="9CDCFE"/>
                </a:solidFill>
                <a:latin typeface="Menlo" charset="0"/>
              </a:rPr>
              <a:t>db</a:t>
            </a:r>
            <a:r>
              <a:rPr lang="pt-BR" sz="1600" dirty="0" err="1" smtClean="0">
                <a:solidFill>
                  <a:srgbClr val="D4D4D4"/>
                </a:solidFill>
                <a:latin typeface="Menlo" charset="0"/>
              </a:rPr>
              <a:t>.</a:t>
            </a:r>
            <a:r>
              <a:rPr lang="pt-BR" sz="1600" dirty="0" err="1" smtClean="0">
                <a:solidFill>
                  <a:srgbClr val="DCDCAA"/>
                </a:solidFill>
                <a:latin typeface="Menlo" charset="0"/>
              </a:rPr>
              <a:t>close</a:t>
            </a:r>
            <a:r>
              <a:rPr lang="pt-BR" sz="1600" dirty="0">
                <a:solidFill>
                  <a:srgbClr val="D4D4D4"/>
                </a:solidFill>
                <a:latin typeface="Menlo" charset="0"/>
              </a:rPr>
              <a:t>();</a:t>
            </a:r>
          </a:p>
          <a:p>
            <a:r>
              <a:rPr lang="pt-BR" sz="1600" dirty="0" smtClean="0">
                <a:solidFill>
                  <a:srgbClr val="D4D4D4"/>
                </a:solidFill>
                <a:latin typeface="Menlo" charset="0"/>
              </a:rPr>
              <a:t>		});</a:t>
            </a:r>
            <a:endParaRPr lang="pt-BR" sz="1600" dirty="0">
              <a:solidFill>
                <a:srgbClr val="D4D4D4"/>
              </a:solidFill>
              <a:latin typeface="Menlo" charset="0"/>
            </a:endParaRPr>
          </a:p>
          <a:p>
            <a:r>
              <a:rPr lang="pt-BR" sz="1600" dirty="0" smtClean="0">
                <a:solidFill>
                  <a:srgbClr val="D4D4D4"/>
                </a:solidFill>
                <a:latin typeface="Menlo" charset="0"/>
              </a:rPr>
              <a:t>	});</a:t>
            </a:r>
          </a:p>
          <a:p>
            <a:r>
              <a:rPr lang="pt-BR" sz="1600" dirty="0" smtClean="0">
                <a:solidFill>
                  <a:srgbClr val="D4D4D4"/>
                </a:solidFill>
                <a:latin typeface="Menlo" charset="0"/>
              </a:rPr>
              <a:t>});</a:t>
            </a:r>
            <a:endParaRPr lang="pt-BR" sz="1600" b="0" dirty="0">
              <a:solidFill>
                <a:srgbClr val="D4D4D4"/>
              </a:solidFill>
              <a:effectLst/>
              <a:latin typeface="Menlo" charset="0"/>
            </a:endParaRPr>
          </a:p>
        </p:txBody>
      </p:sp>
    </p:spTree>
    <p:extLst>
      <p:ext uri="{BB962C8B-B14F-4D97-AF65-F5344CB8AC3E}">
        <p14:creationId xmlns:p14="http://schemas.microsoft.com/office/powerpoint/2010/main" val="19721859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49299"/>
            <a:ext cx="10887075" cy="3565564"/>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Aplicação </a:t>
            </a:r>
            <a:r>
              <a:rPr lang="pt-BR" sz="4000" dirty="0" err="1" smtClean="0"/>
              <a:t>app.js</a:t>
            </a:r>
            <a:endParaRPr lang="pt-BR" sz="4000" dirty="0"/>
          </a:p>
        </p:txBody>
      </p:sp>
      <p:sp>
        <p:nvSpPr>
          <p:cNvPr id="8" name="Retângulo 7"/>
          <p:cNvSpPr/>
          <p:nvPr/>
        </p:nvSpPr>
        <p:spPr>
          <a:xfrm>
            <a:off x="862013" y="1295400"/>
            <a:ext cx="10282238" cy="2800767"/>
          </a:xfrm>
          <a:prstGeom prst="rect">
            <a:avLst/>
          </a:prstGeom>
        </p:spPr>
        <p:txBody>
          <a:bodyPr wrap="square">
            <a:spAutoFit/>
          </a:bodyPr>
          <a:lstStyle/>
          <a:p>
            <a:r>
              <a:rPr lang="pt-BR" sz="1600" dirty="0" smtClean="0">
                <a:solidFill>
                  <a:srgbClr val="569CD6"/>
                </a:solidFill>
                <a:latin typeface="Menlo" charset="0"/>
              </a:rPr>
              <a:t>var</a:t>
            </a:r>
            <a:r>
              <a:rPr lang="pt-BR" sz="1600" dirty="0" smtClean="0">
                <a:solidFill>
                  <a:srgbClr val="D4D4D4"/>
                </a:solidFill>
                <a:latin typeface="Menlo" charset="0"/>
              </a:rPr>
              <a:t> </a:t>
            </a:r>
            <a:r>
              <a:rPr lang="pt-BR" sz="1600" dirty="0">
                <a:solidFill>
                  <a:srgbClr val="9CDCFE"/>
                </a:solidFill>
                <a:latin typeface="Menlo" charset="0"/>
              </a:rPr>
              <a:t>server</a:t>
            </a:r>
            <a:r>
              <a:rPr lang="pt-BR" sz="1600" dirty="0">
                <a:solidFill>
                  <a:srgbClr val="D4D4D4"/>
                </a:solidFill>
                <a:latin typeface="Menlo" charset="0"/>
              </a:rPr>
              <a:t> = </a:t>
            </a:r>
            <a:r>
              <a:rPr lang="pt-BR" sz="1600" dirty="0" err="1">
                <a:solidFill>
                  <a:srgbClr val="9CDCFE"/>
                </a:solidFill>
                <a:latin typeface="Menlo" charset="0"/>
              </a:rPr>
              <a:t>http</a:t>
            </a:r>
            <a:r>
              <a:rPr lang="pt-BR" sz="1600" dirty="0" err="1">
                <a:solidFill>
                  <a:srgbClr val="D4D4D4"/>
                </a:solidFill>
                <a:latin typeface="Menlo" charset="0"/>
              </a:rPr>
              <a:t>.</a:t>
            </a:r>
            <a:r>
              <a:rPr lang="pt-BR" sz="1600" dirty="0" err="1">
                <a:solidFill>
                  <a:srgbClr val="DCDCAA"/>
                </a:solidFill>
                <a:latin typeface="Menlo" charset="0"/>
              </a:rPr>
              <a:t>createServer</a:t>
            </a:r>
            <a:r>
              <a:rPr lang="pt-BR" sz="1600" dirty="0">
                <a:solidFill>
                  <a:srgbClr val="D4D4D4"/>
                </a:solidFill>
                <a:latin typeface="Menlo" charset="0"/>
              </a:rPr>
              <a:t>(</a:t>
            </a:r>
            <a:r>
              <a:rPr lang="pt-BR" sz="1600" dirty="0" err="1">
                <a:solidFill>
                  <a:srgbClr val="569CD6"/>
                </a:solidFill>
                <a:latin typeface="Menlo" charset="0"/>
              </a:rPr>
              <a:t>function</a:t>
            </a:r>
            <a:r>
              <a:rPr lang="pt-BR" sz="1600" dirty="0">
                <a:solidFill>
                  <a:srgbClr val="D4D4D4"/>
                </a:solidFill>
                <a:latin typeface="Menlo" charset="0"/>
              </a:rPr>
              <a:t> (</a:t>
            </a:r>
            <a:r>
              <a:rPr lang="pt-BR" sz="1600" dirty="0" err="1">
                <a:solidFill>
                  <a:srgbClr val="9CDCFE"/>
                </a:solidFill>
                <a:latin typeface="Menlo" charset="0"/>
              </a:rPr>
              <a:t>request</a:t>
            </a:r>
            <a:r>
              <a:rPr lang="pt-BR" sz="1600" dirty="0">
                <a:solidFill>
                  <a:srgbClr val="D4D4D4"/>
                </a:solidFill>
                <a:latin typeface="Menlo" charset="0"/>
              </a:rPr>
              <a:t>, </a:t>
            </a:r>
            <a:r>
              <a:rPr lang="pt-BR" sz="1600" dirty="0">
                <a:solidFill>
                  <a:srgbClr val="9CDCFE"/>
                </a:solidFill>
                <a:latin typeface="Menlo" charset="0"/>
              </a:rPr>
              <a:t>response</a:t>
            </a:r>
            <a:r>
              <a:rPr lang="pt-BR" sz="1600" dirty="0">
                <a:solidFill>
                  <a:srgbClr val="D4D4D4"/>
                </a:solidFill>
                <a:latin typeface="Menlo" charset="0"/>
              </a:rPr>
              <a:t>) {</a:t>
            </a:r>
          </a:p>
          <a:p>
            <a:r>
              <a:rPr lang="pt-BR" sz="1600" dirty="0" smtClean="0">
                <a:solidFill>
                  <a:srgbClr val="9CDCFE"/>
                </a:solidFill>
                <a:latin typeface="Menlo" charset="0"/>
              </a:rPr>
              <a:t>	</a:t>
            </a:r>
            <a:r>
              <a:rPr lang="pt-BR" sz="1600" dirty="0" err="1" smtClean="0">
                <a:solidFill>
                  <a:srgbClr val="9CDCFE"/>
                </a:solidFill>
                <a:latin typeface="Menlo" charset="0"/>
              </a:rPr>
              <a:t>response</a:t>
            </a:r>
            <a:r>
              <a:rPr lang="pt-BR" sz="1600" dirty="0" err="1" smtClean="0">
                <a:solidFill>
                  <a:srgbClr val="D4D4D4"/>
                </a:solidFill>
                <a:latin typeface="Menlo" charset="0"/>
              </a:rPr>
              <a:t>.</a:t>
            </a:r>
            <a:r>
              <a:rPr lang="pt-BR" sz="1600" dirty="0" err="1" smtClean="0">
                <a:solidFill>
                  <a:srgbClr val="DCDCAA"/>
                </a:solidFill>
                <a:latin typeface="Menlo" charset="0"/>
              </a:rPr>
              <a:t>writeHead</a:t>
            </a:r>
            <a:r>
              <a:rPr lang="pt-BR" sz="1600" dirty="0" smtClean="0">
                <a:solidFill>
                  <a:srgbClr val="D4D4D4"/>
                </a:solidFill>
                <a:latin typeface="Menlo" charset="0"/>
              </a:rPr>
              <a:t>(</a:t>
            </a:r>
            <a:r>
              <a:rPr lang="pt-BR" sz="1600" dirty="0" smtClean="0">
                <a:solidFill>
                  <a:srgbClr val="B5CEA8"/>
                </a:solidFill>
                <a:latin typeface="Menlo" charset="0"/>
              </a:rPr>
              <a:t>200</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Content-Type</a:t>
            </a:r>
            <a:r>
              <a:rPr lang="pt-BR" sz="1600" dirty="0">
                <a:solidFill>
                  <a:srgbClr val="CE9178"/>
                </a:solidFill>
                <a:latin typeface="Menlo" charset="0"/>
              </a:rPr>
              <a:t>"</a:t>
            </a:r>
            <a:r>
              <a:rPr lang="pt-BR" sz="1600" dirty="0">
                <a:solidFill>
                  <a:srgbClr val="9CDCFE"/>
                </a:solidFill>
                <a:latin typeface="Menlo" charset="0"/>
              </a:rPr>
              <a:t>:</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text</a:t>
            </a:r>
            <a:r>
              <a:rPr lang="pt-BR" sz="1600" dirty="0">
                <a:solidFill>
                  <a:srgbClr val="CE9178"/>
                </a:solidFill>
                <a:latin typeface="Menlo" charset="0"/>
              </a:rPr>
              <a:t>/</a:t>
            </a:r>
            <a:r>
              <a:rPr lang="pt-BR" sz="1600" dirty="0" err="1">
                <a:solidFill>
                  <a:srgbClr val="CE9178"/>
                </a:solidFill>
                <a:latin typeface="Menlo" charset="0"/>
              </a:rPr>
              <a:t>plain</a:t>
            </a:r>
            <a:r>
              <a:rPr lang="pt-BR" sz="1600" dirty="0">
                <a:solidFill>
                  <a:srgbClr val="CE9178"/>
                </a:solidFill>
                <a:latin typeface="Menlo" charset="0"/>
              </a:rPr>
              <a:t>"</a:t>
            </a:r>
            <a:r>
              <a:rPr lang="pt-BR" sz="1600" dirty="0">
                <a:solidFill>
                  <a:srgbClr val="D4D4D4"/>
                </a:solidFill>
                <a:latin typeface="Menlo" charset="0"/>
              </a:rPr>
              <a:t>});</a:t>
            </a:r>
          </a:p>
          <a:p>
            <a:r>
              <a:rPr lang="pt-BR" sz="1600" dirty="0" smtClean="0">
                <a:solidFill>
                  <a:srgbClr val="9CDCFE"/>
                </a:solidFill>
                <a:latin typeface="Menlo" charset="0"/>
              </a:rPr>
              <a:t>	</a:t>
            </a:r>
            <a:r>
              <a:rPr lang="pt-BR" sz="1600" dirty="0" err="1" smtClean="0">
                <a:solidFill>
                  <a:srgbClr val="9CDCFE"/>
                </a:solidFill>
                <a:latin typeface="Menlo" charset="0"/>
              </a:rPr>
              <a:t>text</a:t>
            </a:r>
            <a:r>
              <a:rPr lang="pt-BR" sz="1600" dirty="0" smtClean="0">
                <a:solidFill>
                  <a:srgbClr val="D4D4D4"/>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Running</a:t>
            </a:r>
            <a:r>
              <a:rPr lang="pt-BR" sz="1600" dirty="0">
                <a:solidFill>
                  <a:srgbClr val="CE9178"/>
                </a:solidFill>
                <a:latin typeface="Menlo" charset="0"/>
              </a:rPr>
              <a:t> </a:t>
            </a:r>
            <a:r>
              <a:rPr lang="pt-BR" sz="1600" dirty="0" err="1">
                <a:solidFill>
                  <a:srgbClr val="CE9178"/>
                </a:solidFill>
                <a:latin typeface="Menlo" charset="0"/>
              </a:rPr>
              <a:t>Node.js</a:t>
            </a:r>
            <a:r>
              <a:rPr lang="pt-BR" sz="1600" dirty="0">
                <a:solidFill>
                  <a:srgbClr val="CE9178"/>
                </a:solidFill>
                <a:latin typeface="Menlo" charset="0"/>
              </a:rPr>
              <a:t>: "</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versions</a:t>
            </a:r>
            <a:r>
              <a:rPr lang="pt-BR" sz="1600" dirty="0" err="1">
                <a:solidFill>
                  <a:srgbClr val="D4D4D4"/>
                </a:solidFill>
                <a:latin typeface="Menlo" charset="0"/>
              </a:rPr>
              <a:t>.</a:t>
            </a:r>
            <a:r>
              <a:rPr lang="pt-BR" sz="1600" dirty="0" err="1">
                <a:solidFill>
                  <a:srgbClr val="9CDCFE"/>
                </a:solidFill>
                <a:latin typeface="Menlo" charset="0"/>
              </a:rPr>
              <a:t>node</a:t>
            </a:r>
            <a:r>
              <a:rPr lang="pt-BR" sz="1600" dirty="0">
                <a:solidFill>
                  <a:srgbClr val="D4D4D4"/>
                </a:solidFill>
                <a:latin typeface="Menlo" charset="0"/>
              </a:rPr>
              <a:t> + </a:t>
            </a:r>
            <a:r>
              <a:rPr lang="pt-BR" sz="1600" dirty="0">
                <a:solidFill>
                  <a:srgbClr val="CE9178"/>
                </a:solidFill>
                <a:latin typeface="Menlo" charset="0"/>
              </a:rPr>
              <a:t>"\</a:t>
            </a:r>
            <a:r>
              <a:rPr lang="pt-BR" sz="1600" dirty="0" err="1">
                <a:solidFill>
                  <a:srgbClr val="CE9178"/>
                </a:solidFill>
                <a:latin typeface="Menlo" charset="0"/>
              </a:rPr>
              <a:t>n</a:t>
            </a:r>
            <a:r>
              <a:rPr lang="pt-BR" sz="1600" dirty="0">
                <a:solidFill>
                  <a:srgbClr val="CE9178"/>
                </a:solidFill>
                <a:latin typeface="Menlo" charset="0"/>
              </a:rPr>
              <a:t>"</a:t>
            </a:r>
            <a:endParaRPr lang="pt-BR" sz="1600" dirty="0">
              <a:solidFill>
                <a:srgbClr val="D4D4D4"/>
              </a:solidFill>
              <a:latin typeface="Menlo" charset="0"/>
            </a:endParaRPr>
          </a:p>
          <a:p>
            <a:r>
              <a:rPr lang="pt-BR" sz="1600" dirty="0" smtClean="0">
                <a:solidFill>
                  <a:srgbClr val="9CDCFE"/>
                </a:solidFill>
                <a:latin typeface="Menlo" charset="0"/>
              </a:rPr>
              <a:t>	</a:t>
            </a:r>
            <a:r>
              <a:rPr lang="pt-BR" sz="1600" dirty="0" err="1" smtClean="0">
                <a:solidFill>
                  <a:srgbClr val="9CDCFE"/>
                </a:solidFill>
                <a:latin typeface="Menlo" charset="0"/>
              </a:rPr>
              <a:t>text</a:t>
            </a:r>
            <a:r>
              <a:rPr lang="pt-BR" sz="1600" dirty="0" smtClean="0">
                <a:solidFill>
                  <a:srgbClr val="D4D4D4"/>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"Mongo Servers: "</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env</a:t>
            </a:r>
            <a:r>
              <a:rPr lang="pt-BR" sz="1600" dirty="0" err="1">
                <a:solidFill>
                  <a:srgbClr val="D4D4D4"/>
                </a:solidFill>
                <a:latin typeface="Menlo" charset="0"/>
              </a:rPr>
              <a:t>.</a:t>
            </a:r>
            <a:r>
              <a:rPr lang="pt-BR" sz="1600" dirty="0" err="1">
                <a:solidFill>
                  <a:srgbClr val="9CDCFE"/>
                </a:solidFill>
                <a:latin typeface="Menlo" charset="0"/>
              </a:rPr>
              <a:t>MONGODB</a:t>
            </a:r>
            <a:endParaRPr lang="pt-BR" sz="1600" dirty="0">
              <a:solidFill>
                <a:srgbClr val="D4D4D4"/>
              </a:solidFill>
              <a:latin typeface="Menlo" charset="0"/>
            </a:endParaRPr>
          </a:p>
          <a:p>
            <a:r>
              <a:rPr lang="pt-BR" sz="1600" dirty="0" smtClean="0">
                <a:solidFill>
                  <a:srgbClr val="9CDCFE"/>
                </a:solidFill>
                <a:latin typeface="Menlo" charset="0"/>
              </a:rPr>
              <a:t>	</a:t>
            </a:r>
            <a:r>
              <a:rPr lang="pt-BR" sz="1600" dirty="0" err="1" smtClean="0">
                <a:solidFill>
                  <a:srgbClr val="9CDCFE"/>
                </a:solidFill>
                <a:latin typeface="Menlo" charset="0"/>
              </a:rPr>
              <a:t>response</a:t>
            </a:r>
            <a:r>
              <a:rPr lang="pt-BR" sz="1600" dirty="0" err="1" smtClean="0">
                <a:solidFill>
                  <a:srgbClr val="D4D4D4"/>
                </a:solidFill>
                <a:latin typeface="Menlo" charset="0"/>
              </a:rPr>
              <a:t>.</a:t>
            </a:r>
            <a:r>
              <a:rPr lang="pt-BR" sz="1600" dirty="0" err="1" smtClean="0">
                <a:solidFill>
                  <a:srgbClr val="DCDCAA"/>
                </a:solidFill>
                <a:latin typeface="Menlo" charset="0"/>
              </a:rPr>
              <a:t>end</a:t>
            </a:r>
            <a:r>
              <a:rPr lang="pt-BR" sz="1600" dirty="0" smtClean="0">
                <a:solidFill>
                  <a:srgbClr val="D4D4D4"/>
                </a:solidFill>
                <a:latin typeface="Menlo" charset="0"/>
              </a:rPr>
              <a:t>(</a:t>
            </a:r>
            <a:r>
              <a:rPr lang="pt-BR" sz="1600" dirty="0" err="1" smtClean="0">
                <a:solidFill>
                  <a:srgbClr val="9CDCFE"/>
                </a:solidFill>
                <a:latin typeface="Menlo" charset="0"/>
              </a:rPr>
              <a:t>text</a:t>
            </a:r>
            <a:r>
              <a:rPr lang="pt-BR" sz="1600" dirty="0">
                <a:solidFill>
                  <a:srgbClr val="D4D4D4"/>
                </a:solidFill>
                <a:latin typeface="Menlo" charset="0"/>
              </a:rPr>
              <a:t>);</a:t>
            </a:r>
          </a:p>
          <a:p>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port</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env</a:t>
            </a:r>
            <a:r>
              <a:rPr lang="pt-BR" sz="1600" dirty="0" err="1">
                <a:solidFill>
                  <a:srgbClr val="D4D4D4"/>
                </a:solidFill>
                <a:latin typeface="Menlo" charset="0"/>
              </a:rPr>
              <a:t>.</a:t>
            </a:r>
            <a:r>
              <a:rPr lang="pt-BR" sz="1600" dirty="0" err="1">
                <a:solidFill>
                  <a:srgbClr val="9CDCFE"/>
                </a:solidFill>
                <a:latin typeface="Menlo" charset="0"/>
              </a:rPr>
              <a:t>PORT</a:t>
            </a:r>
            <a:r>
              <a:rPr lang="pt-BR" sz="1600" dirty="0">
                <a:solidFill>
                  <a:srgbClr val="D4D4D4"/>
                </a:solidFill>
                <a:latin typeface="Menlo" charset="0"/>
              </a:rPr>
              <a:t> || </a:t>
            </a:r>
            <a:r>
              <a:rPr lang="pt-BR" sz="1600" dirty="0">
                <a:solidFill>
                  <a:srgbClr val="B5CEA8"/>
                </a:solidFill>
                <a:latin typeface="Menlo" charset="0"/>
              </a:rPr>
              <a:t>3000</a:t>
            </a:r>
            <a:r>
              <a:rPr lang="pt-BR" sz="1600" dirty="0">
                <a:solidFill>
                  <a:srgbClr val="D4D4D4"/>
                </a:solidFill>
                <a:latin typeface="Menlo" charset="0"/>
              </a:rPr>
              <a:t>;</a:t>
            </a:r>
          </a:p>
          <a:p>
            <a:r>
              <a:rPr lang="pt-BR" sz="1600" dirty="0" err="1">
                <a:solidFill>
                  <a:srgbClr val="9CDCFE"/>
                </a:solidFill>
                <a:latin typeface="Menlo" charset="0"/>
              </a:rPr>
              <a:t>server</a:t>
            </a:r>
            <a:r>
              <a:rPr lang="pt-BR" sz="1600" dirty="0" err="1">
                <a:solidFill>
                  <a:srgbClr val="D4D4D4"/>
                </a:solidFill>
                <a:latin typeface="Menlo" charset="0"/>
              </a:rPr>
              <a:t>.</a:t>
            </a:r>
            <a:r>
              <a:rPr lang="pt-BR" sz="1600" dirty="0" err="1">
                <a:solidFill>
                  <a:srgbClr val="DCDCAA"/>
                </a:solidFill>
                <a:latin typeface="Menlo" charset="0"/>
              </a:rPr>
              <a:t>listen</a:t>
            </a:r>
            <a:r>
              <a:rPr lang="pt-BR" sz="1600" dirty="0">
                <a:solidFill>
                  <a:srgbClr val="D4D4D4"/>
                </a:solidFill>
                <a:latin typeface="Menlo" charset="0"/>
              </a:rPr>
              <a:t>(</a:t>
            </a:r>
            <a:r>
              <a:rPr lang="pt-BR" sz="1600" dirty="0" err="1">
                <a:solidFill>
                  <a:srgbClr val="9CDCFE"/>
                </a:solidFill>
                <a:latin typeface="Menlo" charset="0"/>
              </a:rPr>
              <a:t>port</a:t>
            </a:r>
            <a:r>
              <a:rPr lang="pt-BR" sz="1600" dirty="0">
                <a:solidFill>
                  <a:srgbClr val="D4D4D4"/>
                </a:solidFill>
                <a:latin typeface="Menlo" charset="0"/>
              </a:rPr>
              <a:t>, </a:t>
            </a:r>
            <a:r>
              <a:rPr lang="pt-BR" sz="1600" dirty="0">
                <a:solidFill>
                  <a:srgbClr val="CE9178"/>
                </a:solidFill>
                <a:latin typeface="Menlo" charset="0"/>
              </a:rPr>
              <a:t>'0.0.0.0'</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err="1">
                <a:solidFill>
                  <a:srgbClr val="4EC9B0"/>
                </a:solidFill>
                <a:latin typeface="Menlo" charset="0"/>
              </a:rPr>
              <a:t>console</a:t>
            </a:r>
            <a:r>
              <a:rPr lang="pt-BR" sz="1600" dirty="0" err="1">
                <a:solidFill>
                  <a:srgbClr val="D4D4D4"/>
                </a:solidFill>
                <a:latin typeface="Menlo" charset="0"/>
              </a:rPr>
              <a:t>.</a:t>
            </a:r>
            <a:r>
              <a:rPr lang="pt-BR" sz="1600" dirty="0" err="1">
                <a:solidFill>
                  <a:srgbClr val="DCDCAA"/>
                </a:solidFill>
                <a:latin typeface="Menlo" charset="0"/>
              </a:rPr>
              <a:t>log</a:t>
            </a:r>
            <a:r>
              <a:rPr lang="pt-BR" sz="1600" dirty="0">
                <a:solidFill>
                  <a:srgbClr val="D4D4D4"/>
                </a:solidFill>
                <a:latin typeface="Menlo" charset="0"/>
              </a:rPr>
              <a:t>(</a:t>
            </a:r>
            <a:r>
              <a:rPr lang="pt-BR" sz="1600" dirty="0">
                <a:solidFill>
                  <a:srgbClr val="CE9178"/>
                </a:solidFill>
                <a:latin typeface="Menlo" charset="0"/>
              </a:rPr>
              <a:t>"</a:t>
            </a:r>
            <a:r>
              <a:rPr lang="pt-BR" sz="1600" dirty="0" smtClean="0">
                <a:solidFill>
                  <a:srgbClr val="CE9178"/>
                </a:solidFill>
                <a:latin typeface="Menlo" charset="0"/>
              </a:rPr>
              <a:t>Servidor executando em </a:t>
            </a:r>
            <a:r>
              <a:rPr lang="pt-BR" sz="1600" dirty="0" err="1">
                <a:solidFill>
                  <a:srgbClr val="CE9178"/>
                </a:solidFill>
                <a:latin typeface="Menlo" charset="0"/>
              </a:rPr>
              <a:t>http</a:t>
            </a:r>
            <a:r>
              <a:rPr lang="pt-BR" sz="1600" dirty="0">
                <a:solidFill>
                  <a:srgbClr val="CE9178"/>
                </a:solidFill>
                <a:latin typeface="Menlo" charset="0"/>
              </a:rPr>
              <a:t>://127.0.0.1:"</a:t>
            </a:r>
            <a:r>
              <a:rPr lang="pt-BR" sz="1600" dirty="0">
                <a:solidFill>
                  <a:srgbClr val="D4D4D4"/>
                </a:solidFill>
                <a:latin typeface="Menlo" charset="0"/>
              </a:rPr>
              <a:t> + </a:t>
            </a:r>
            <a:r>
              <a:rPr lang="pt-BR" sz="1600" dirty="0" err="1">
                <a:solidFill>
                  <a:srgbClr val="9CDCFE"/>
                </a:solidFill>
                <a:latin typeface="Menlo" charset="0"/>
              </a:rPr>
              <a:t>port</a:t>
            </a:r>
            <a:r>
              <a:rPr lang="pt-BR" sz="1600" dirty="0">
                <a:solidFill>
                  <a:srgbClr val="D4D4D4"/>
                </a:solidFill>
                <a:latin typeface="Menlo" charset="0"/>
              </a:rPr>
              <a:t> + </a:t>
            </a:r>
            <a:r>
              <a:rPr lang="pt-BR" sz="1600" dirty="0">
                <a:solidFill>
                  <a:srgbClr val="CE9178"/>
                </a:solidFill>
                <a:latin typeface="Menlo" charset="0"/>
              </a:rPr>
              <a:t>"/"</a:t>
            </a:r>
            <a:r>
              <a:rPr lang="pt-BR" sz="1600" dirty="0">
                <a:solidFill>
                  <a:srgbClr val="D4D4D4"/>
                </a:solidFill>
                <a:latin typeface="Menlo" charset="0"/>
              </a:rPr>
              <a:t>);</a:t>
            </a:r>
            <a:endParaRPr lang="pt-BR" sz="1600" b="0" dirty="0">
              <a:solidFill>
                <a:srgbClr val="D4D4D4"/>
              </a:solidFill>
              <a:effectLst/>
              <a:latin typeface="Menlo" charset="0"/>
            </a:endParaRPr>
          </a:p>
        </p:txBody>
      </p:sp>
    </p:spTree>
    <p:extLst>
      <p:ext uri="{BB962C8B-B14F-4D97-AF65-F5344CB8AC3E}">
        <p14:creationId xmlns:p14="http://schemas.microsoft.com/office/powerpoint/2010/main" val="111285432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3123826"/>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Dockerfile</a:t>
            </a:r>
            <a:r>
              <a:rPr lang="pt-BR" sz="4000" dirty="0" smtClean="0"/>
              <a:t> Aplicação</a:t>
            </a:r>
            <a:endParaRPr lang="pt-BR" sz="4000" dirty="0"/>
          </a:p>
        </p:txBody>
      </p:sp>
      <p:sp>
        <p:nvSpPr>
          <p:cNvPr id="5" name="Retângulo 4"/>
          <p:cNvSpPr/>
          <p:nvPr/>
        </p:nvSpPr>
        <p:spPr>
          <a:xfrm>
            <a:off x="531950" y="4401725"/>
            <a:ext cx="11202106" cy="923330"/>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build -</a:t>
            </a:r>
            <a:r>
              <a:rPr lang="pt-BR" dirty="0" err="1">
                <a:solidFill>
                  <a:srgbClr val="000000"/>
                </a:solidFill>
                <a:latin typeface="Menlo" charset="0"/>
              </a:rPr>
              <a:t>t</a:t>
            </a:r>
            <a:r>
              <a:rPr lang="pt-BR" dirty="0">
                <a:solidFill>
                  <a:srgbClr val="000000"/>
                </a:solidFill>
                <a:latin typeface="Menlo" charset="0"/>
              </a:rPr>
              <a:t> 'nodejs:1.0' </a:t>
            </a:r>
            <a:r>
              <a:rPr lang="pt-BR" dirty="0" smtClean="0">
                <a:solidFill>
                  <a:srgbClr val="000000"/>
                </a:solidFill>
                <a:latin typeface="Menlo" charset="0"/>
              </a:rPr>
              <a:t>.</a:t>
            </a:r>
          </a:p>
          <a:p>
            <a:r>
              <a:rPr lang="pt-BR" dirty="0" err="1">
                <a:solidFill>
                  <a:srgbClr val="000000"/>
                </a:solidFill>
                <a:latin typeface="Menlo" charset="0"/>
              </a:rPr>
              <a:t>d</a:t>
            </a:r>
            <a:r>
              <a:rPr lang="pt-BR" dirty="0" err="1" smtClean="0">
                <a:solidFill>
                  <a:srgbClr val="000000"/>
                </a:solidFill>
                <a:latin typeface="Menlo" charset="0"/>
              </a:rPr>
              <a:t>ocker</a:t>
            </a:r>
            <a:r>
              <a:rPr lang="pt-BR" dirty="0" smtClean="0">
                <a:solidFill>
                  <a:srgbClr val="000000"/>
                </a:solidFill>
                <a:latin typeface="Menlo" charset="0"/>
              </a:rPr>
              <a:t> </a:t>
            </a:r>
            <a:r>
              <a:rPr lang="pt-BR" dirty="0" err="1" smtClean="0">
                <a:solidFill>
                  <a:srgbClr val="000000"/>
                </a:solidFill>
                <a:latin typeface="Menlo" charset="0"/>
              </a:rPr>
              <a:t>inspect</a:t>
            </a:r>
            <a:r>
              <a:rPr lang="pt-BR" dirty="0" smtClean="0">
                <a:solidFill>
                  <a:srgbClr val="000000"/>
                </a:solidFill>
                <a:latin typeface="Menlo" charset="0"/>
              </a:rPr>
              <a:t> </a:t>
            </a:r>
            <a:r>
              <a:rPr lang="pt-BR" dirty="0" err="1" smtClean="0">
                <a:solidFill>
                  <a:srgbClr val="000000"/>
                </a:solidFill>
                <a:latin typeface="Menlo" charset="0"/>
              </a:rPr>
              <a:t>meu_mongo</a:t>
            </a:r>
            <a:endParaRPr lang="pt-BR" dirty="0">
              <a:solidFill>
                <a:srgbClr val="000000"/>
              </a:solidFill>
              <a:latin typeface="Menlo" charset="0"/>
            </a:endParaRPr>
          </a:p>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d</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a:t>
            </a:r>
            <a:r>
              <a:rPr lang="pt-BR" dirty="0" smtClean="0">
                <a:solidFill>
                  <a:srgbClr val="000000"/>
                </a:solidFill>
                <a:latin typeface="Menlo" charset="0"/>
              </a:rPr>
              <a:t>3000:3000 </a:t>
            </a:r>
            <a:r>
              <a:rPr lang="mr-IN" dirty="0" smtClean="0">
                <a:solidFill>
                  <a:srgbClr val="000000"/>
                </a:solidFill>
                <a:latin typeface="Menlo" charset="0"/>
              </a:rPr>
              <a:t>–</a:t>
            </a:r>
            <a:r>
              <a:rPr lang="pt-BR" dirty="0" smtClean="0">
                <a:solidFill>
                  <a:srgbClr val="000000"/>
                </a:solidFill>
                <a:latin typeface="Menlo" charset="0"/>
              </a:rPr>
              <a:t>e MONGODB=[IP_CONT_MONGO] </a:t>
            </a:r>
            <a:r>
              <a:rPr lang="pt-BR" dirty="0">
                <a:solidFill>
                  <a:srgbClr val="000000"/>
                </a:solidFill>
                <a:latin typeface="Menlo" charset="0"/>
              </a:rPr>
              <a:t>--</a:t>
            </a:r>
            <a:r>
              <a:rPr lang="pt-BR" dirty="0" err="1">
                <a:solidFill>
                  <a:srgbClr val="000000"/>
                </a:solidFill>
                <a:latin typeface="Menlo" charset="0"/>
              </a:rPr>
              <a:t>name</a:t>
            </a:r>
            <a:r>
              <a:rPr lang="pt-BR" dirty="0">
                <a:solidFill>
                  <a:srgbClr val="000000"/>
                </a:solidFill>
                <a:latin typeface="Menlo" charset="0"/>
              </a:rPr>
              <a:t>=</a:t>
            </a:r>
            <a:r>
              <a:rPr lang="pt-BR" dirty="0" err="1">
                <a:solidFill>
                  <a:srgbClr val="000000"/>
                </a:solidFill>
                <a:latin typeface="Menlo" charset="0"/>
              </a:rPr>
              <a:t>meu_app</a:t>
            </a:r>
            <a:r>
              <a:rPr lang="pt-BR" dirty="0">
                <a:solidFill>
                  <a:srgbClr val="000000"/>
                </a:solidFill>
                <a:latin typeface="Menlo" charset="0"/>
              </a:rPr>
              <a:t> </a:t>
            </a:r>
            <a:r>
              <a:rPr lang="pt-BR" dirty="0" smtClean="0">
                <a:solidFill>
                  <a:srgbClr val="000000"/>
                </a:solidFill>
                <a:latin typeface="Menlo" charset="0"/>
              </a:rPr>
              <a:t>nodejs:1.0</a:t>
            </a:r>
            <a:endParaRPr lang="pt-BR" dirty="0">
              <a:solidFill>
                <a:srgbClr val="000000"/>
              </a:solidFill>
              <a:latin typeface="Menlo" charset="0"/>
            </a:endParaRPr>
          </a:p>
        </p:txBody>
      </p:sp>
      <p:sp>
        <p:nvSpPr>
          <p:cNvPr id="4" name="Retângulo 3"/>
          <p:cNvSpPr/>
          <p:nvPr/>
        </p:nvSpPr>
        <p:spPr>
          <a:xfrm>
            <a:off x="762000" y="1125141"/>
            <a:ext cx="10453688" cy="2862322"/>
          </a:xfrm>
          <a:prstGeom prst="rect">
            <a:avLst/>
          </a:prstGeom>
        </p:spPr>
        <p:txBody>
          <a:bodyPr wrap="square">
            <a:spAutoFit/>
          </a:bodyPr>
          <a:lstStyle/>
          <a:p>
            <a:r>
              <a:rPr lang="pt-BR" dirty="0">
                <a:solidFill>
                  <a:srgbClr val="569CD6"/>
                </a:solidFill>
                <a:latin typeface="Menlo" charset="0"/>
              </a:rPr>
              <a:t>FROM</a:t>
            </a:r>
            <a:r>
              <a:rPr lang="pt-BR" dirty="0">
                <a:solidFill>
                  <a:srgbClr val="D4D4D4"/>
                </a:solidFill>
                <a:latin typeface="Menlo" charset="0"/>
              </a:rPr>
              <a:t> ubuntu:16.04</a:t>
            </a:r>
          </a:p>
          <a:p>
            <a:r>
              <a:rPr lang="pt-BR" dirty="0">
                <a:solidFill>
                  <a:srgbClr val="569CD6"/>
                </a:solidFill>
                <a:latin typeface="Menlo" charset="0"/>
              </a:rPr>
              <a:t>WORKDIR</a:t>
            </a:r>
            <a:r>
              <a:rPr lang="pt-BR" dirty="0">
                <a:solidFill>
                  <a:srgbClr val="D4D4D4"/>
                </a:solidFill>
                <a:latin typeface="Menlo" charset="0"/>
              </a:rPr>
              <a:t> /root</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update</a:t>
            </a:r>
            <a:r>
              <a:rPr lang="pt-BR" dirty="0">
                <a:solidFill>
                  <a:srgbClr val="D4D4D4"/>
                </a:solidFill>
                <a:latin typeface="Menlo" charset="0"/>
              </a:rPr>
              <a:t> &amp;&amp;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build-</a:t>
            </a:r>
            <a:r>
              <a:rPr lang="pt-BR" dirty="0" err="1">
                <a:solidFill>
                  <a:srgbClr val="D4D4D4"/>
                </a:solidFill>
                <a:latin typeface="Menlo" charset="0"/>
              </a:rPr>
              <a:t>essential</a:t>
            </a:r>
            <a:r>
              <a:rPr lang="pt-BR" dirty="0">
                <a:solidFill>
                  <a:srgbClr val="D4D4D4"/>
                </a:solidFill>
                <a:latin typeface="Menlo" charset="0"/>
              </a:rPr>
              <a:t> </a:t>
            </a:r>
            <a:r>
              <a:rPr lang="pt-BR" dirty="0" err="1">
                <a:solidFill>
                  <a:srgbClr val="D4D4D4"/>
                </a:solidFill>
                <a:latin typeface="Menlo" charset="0"/>
              </a:rPr>
              <a:t>curl</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curl</a:t>
            </a:r>
            <a:r>
              <a:rPr lang="pt-BR" dirty="0">
                <a:solidFill>
                  <a:srgbClr val="D4D4D4"/>
                </a:solidFill>
                <a:latin typeface="Menlo" charset="0"/>
              </a:rPr>
              <a:t> -</a:t>
            </a:r>
            <a:r>
              <a:rPr lang="pt-BR" dirty="0" err="1">
                <a:solidFill>
                  <a:srgbClr val="D4D4D4"/>
                </a:solidFill>
                <a:latin typeface="Menlo" charset="0"/>
              </a:rPr>
              <a:t>sL</a:t>
            </a:r>
            <a:r>
              <a:rPr lang="pt-BR" dirty="0">
                <a:solidFill>
                  <a:srgbClr val="D4D4D4"/>
                </a:solidFill>
                <a:latin typeface="Menlo" charset="0"/>
              </a:rPr>
              <a:t> </a:t>
            </a:r>
            <a:r>
              <a:rPr lang="pt-BR" dirty="0" err="1">
                <a:solidFill>
                  <a:srgbClr val="D4D4D4"/>
                </a:solidFill>
                <a:latin typeface="Menlo" charset="0"/>
              </a:rPr>
              <a:t>https</a:t>
            </a:r>
            <a:r>
              <a:rPr lang="pt-BR" dirty="0">
                <a:solidFill>
                  <a:srgbClr val="D4D4D4"/>
                </a:solidFill>
                <a:latin typeface="Menlo" charset="0"/>
              </a:rPr>
              <a:t>://</a:t>
            </a:r>
            <a:r>
              <a:rPr lang="pt-BR" dirty="0" err="1">
                <a:solidFill>
                  <a:srgbClr val="D4D4D4"/>
                </a:solidFill>
                <a:latin typeface="Menlo" charset="0"/>
              </a:rPr>
              <a:t>deb.nodesource.com</a:t>
            </a:r>
            <a:r>
              <a:rPr lang="pt-BR" dirty="0">
                <a:solidFill>
                  <a:srgbClr val="D4D4D4"/>
                </a:solidFill>
                <a:latin typeface="Menlo" charset="0"/>
              </a:rPr>
              <a:t>/setup_7.x | </a:t>
            </a:r>
            <a:r>
              <a:rPr lang="pt-BR" dirty="0" err="1">
                <a:solidFill>
                  <a:srgbClr val="D4D4D4"/>
                </a:solidFill>
                <a:latin typeface="Menlo" charset="0"/>
              </a:rPr>
              <a:t>bash</a:t>
            </a:r>
            <a:r>
              <a:rPr lang="pt-BR" dirty="0">
                <a:solidFill>
                  <a:srgbClr val="D4D4D4"/>
                </a:solidFill>
                <a:latin typeface="Menlo" charset="0"/>
              </a:rPr>
              <a:t> -</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nodejs</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iputils-ping</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npm</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mongodb</a:t>
            </a:r>
            <a:endParaRPr lang="pt-BR" dirty="0">
              <a:solidFill>
                <a:srgbClr val="D4D4D4"/>
              </a:solidFill>
              <a:latin typeface="Menlo" charset="0"/>
            </a:endParaRPr>
          </a:p>
          <a:p>
            <a:r>
              <a:rPr lang="pt-BR" dirty="0">
                <a:solidFill>
                  <a:srgbClr val="569CD6"/>
                </a:solidFill>
                <a:latin typeface="Menlo" charset="0"/>
              </a:rPr>
              <a:t>ADD</a:t>
            </a:r>
            <a:r>
              <a:rPr lang="pt-BR" dirty="0">
                <a:solidFill>
                  <a:srgbClr val="D4D4D4"/>
                </a:solidFill>
                <a:latin typeface="Menlo" charset="0"/>
              </a:rPr>
              <a:t> </a:t>
            </a:r>
            <a:r>
              <a:rPr lang="pt-BR" dirty="0" err="1">
                <a:solidFill>
                  <a:srgbClr val="D4D4D4"/>
                </a:solidFill>
                <a:latin typeface="Menlo" charset="0"/>
              </a:rPr>
              <a:t>app.js</a:t>
            </a:r>
            <a:r>
              <a:rPr lang="pt-BR" dirty="0">
                <a:solidFill>
                  <a:srgbClr val="D4D4D4"/>
                </a:solidFill>
                <a:latin typeface="Menlo" charset="0"/>
              </a:rPr>
              <a:t> /root</a:t>
            </a:r>
          </a:p>
          <a:p>
            <a:r>
              <a:rPr lang="pt-BR" dirty="0">
                <a:solidFill>
                  <a:srgbClr val="569CD6"/>
                </a:solidFill>
                <a:latin typeface="Menlo" charset="0"/>
              </a:rPr>
              <a:t>CMD</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usr</a:t>
            </a:r>
            <a:r>
              <a:rPr lang="pt-BR" dirty="0">
                <a:solidFill>
                  <a:srgbClr val="CE9178"/>
                </a:solidFill>
                <a:latin typeface="Menlo" charset="0"/>
              </a:rPr>
              <a:t>/bin/node"</a:t>
            </a:r>
            <a:r>
              <a:rPr lang="pt-BR" dirty="0">
                <a:solidFill>
                  <a:srgbClr val="D4D4D4"/>
                </a:solidFill>
                <a:latin typeface="Menlo" charset="0"/>
              </a:rPr>
              <a:t>, </a:t>
            </a:r>
            <a:r>
              <a:rPr lang="pt-BR" dirty="0">
                <a:solidFill>
                  <a:srgbClr val="CE9178"/>
                </a:solidFill>
                <a:latin typeface="Menlo" charset="0"/>
              </a:rPr>
              <a:t>"/root/</a:t>
            </a:r>
            <a:r>
              <a:rPr lang="pt-BR" dirty="0" err="1">
                <a:solidFill>
                  <a:srgbClr val="CE9178"/>
                </a:solidFill>
                <a:latin typeface="Menlo" charset="0"/>
              </a:rPr>
              <a:t>app.js</a:t>
            </a:r>
            <a:r>
              <a:rPr lang="pt-BR" dirty="0">
                <a:solidFill>
                  <a:srgbClr val="CE9178"/>
                </a:solidFill>
                <a:latin typeface="Menlo" charset="0"/>
              </a:rPr>
              <a:t>"</a:t>
            </a:r>
            <a:r>
              <a:rPr lang="pt-BR" dirty="0">
                <a:solidFill>
                  <a:srgbClr val="D4D4D4"/>
                </a:solidFill>
                <a:latin typeface="Menlo" charset="0"/>
              </a:rPr>
              <a:t>]</a:t>
            </a:r>
          </a:p>
          <a:p>
            <a:r>
              <a:rPr lang="pt-BR" dirty="0">
                <a:solidFill>
                  <a:srgbClr val="569CD6"/>
                </a:solidFill>
                <a:latin typeface="Menlo" charset="0"/>
              </a:rPr>
              <a:t>EXPOSE</a:t>
            </a:r>
            <a:r>
              <a:rPr lang="pt-BR" dirty="0">
                <a:solidFill>
                  <a:srgbClr val="D4D4D4"/>
                </a:solidFill>
                <a:latin typeface="Menlo" charset="0"/>
              </a:rPr>
              <a:t> 3000</a:t>
            </a:r>
            <a:endParaRPr lang="pt-BR" b="0" dirty="0">
              <a:solidFill>
                <a:srgbClr val="D4D4D4"/>
              </a:solidFill>
              <a:effectLst/>
              <a:latin typeface="Menlo" charset="0"/>
            </a:endParaRPr>
          </a:p>
        </p:txBody>
      </p:sp>
    </p:spTree>
    <p:extLst>
      <p:ext uri="{BB962C8B-B14F-4D97-AF65-F5344CB8AC3E}">
        <p14:creationId xmlns:p14="http://schemas.microsoft.com/office/powerpoint/2010/main" val="162835809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427398" y="4739747"/>
            <a:ext cx="2737929" cy="1107996"/>
          </a:xfrm>
          <a:prstGeom prst="rect">
            <a:avLst/>
          </a:prstGeom>
          <a:noFill/>
        </p:spPr>
        <p:txBody>
          <a:bodyPr wrap="none" lIns="0" tIns="0" rIns="0" bIns="0" rtlCol="0">
            <a:spAutoFit/>
          </a:bodyPr>
          <a:lstStyle/>
          <a:p>
            <a:r>
              <a:rPr lang="pt-BR" sz="3600" spc="-70" dirty="0" smtClean="0">
                <a:solidFill>
                  <a:schemeClr val="bg1">
                    <a:lumMod val="65000"/>
                  </a:schemeClr>
                </a:solidFill>
                <a:latin typeface="Helvetica Light" charset="0"/>
                <a:ea typeface="Helvetica Light" charset="0"/>
                <a:cs typeface="Helvetica Light" charset="0"/>
              </a:rPr>
              <a:t>Infraestrutura </a:t>
            </a:r>
          </a:p>
          <a:p>
            <a:r>
              <a:rPr lang="pt-BR" sz="3600" spc="-70" dirty="0" smtClean="0">
                <a:solidFill>
                  <a:schemeClr val="bg1">
                    <a:lumMod val="65000"/>
                  </a:schemeClr>
                </a:solidFill>
                <a:latin typeface="Helvetica Light" charset="0"/>
                <a:ea typeface="Helvetica Light" charset="0"/>
                <a:cs typeface="Helvetica Light" charset="0"/>
              </a:rPr>
              <a:t>como Código</a:t>
            </a:r>
            <a:endParaRPr lang="pt-BR" sz="3600" spc="-70" dirty="0">
              <a:solidFill>
                <a:schemeClr val="bg1">
                  <a:lumMod val="6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57452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4865726"/>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docker-compose.yml</a:t>
            </a:r>
            <a:r>
              <a:rPr lang="pt-BR" sz="4000" dirty="0" smtClean="0"/>
              <a:t> file</a:t>
            </a:r>
            <a:endParaRPr lang="pt-BR" sz="4000" dirty="0"/>
          </a:p>
        </p:txBody>
      </p:sp>
      <p:sp>
        <p:nvSpPr>
          <p:cNvPr id="3" name="Retângulo 2"/>
          <p:cNvSpPr/>
          <p:nvPr/>
        </p:nvSpPr>
        <p:spPr>
          <a:xfrm>
            <a:off x="1119188" y="1191429"/>
            <a:ext cx="6096000" cy="4524315"/>
          </a:xfrm>
          <a:prstGeom prst="rect">
            <a:avLst/>
          </a:prstGeom>
        </p:spPr>
        <p:txBody>
          <a:bodyPr>
            <a:spAutoFit/>
          </a:bodyPr>
          <a:lstStyle/>
          <a:p>
            <a:r>
              <a:rPr lang="pt-BR" dirty="0" err="1">
                <a:solidFill>
                  <a:srgbClr val="569CD6"/>
                </a:solidFill>
                <a:latin typeface="Menlo" charset="0"/>
              </a:rPr>
              <a:t>version</a:t>
            </a:r>
            <a:r>
              <a:rPr lang="pt-BR" dirty="0">
                <a:solidFill>
                  <a:srgbClr val="D4D4D4"/>
                </a:solidFill>
                <a:latin typeface="Menlo" charset="0"/>
              </a:rPr>
              <a:t>: </a:t>
            </a:r>
            <a:r>
              <a:rPr lang="pt-BR" dirty="0">
                <a:solidFill>
                  <a:srgbClr val="CE9178"/>
                </a:solidFill>
                <a:latin typeface="Menlo" charset="0"/>
              </a:rPr>
              <a:t>'2.1'</a:t>
            </a:r>
            <a:endParaRPr lang="pt-BR" dirty="0">
              <a:solidFill>
                <a:srgbClr val="D4D4D4"/>
              </a:solidFill>
              <a:latin typeface="Menlo" charset="0"/>
            </a:endParaRPr>
          </a:p>
          <a:p>
            <a:r>
              <a:rPr lang="pt-BR" dirty="0">
                <a:solidFill>
                  <a:srgbClr val="D4D4D4"/>
                </a:solidFill>
                <a:latin typeface="Menlo" charset="0"/>
              </a:rPr>
              <a:t/>
            </a:r>
            <a:br>
              <a:rPr lang="pt-BR" dirty="0">
                <a:solidFill>
                  <a:srgbClr val="D4D4D4"/>
                </a:solidFill>
                <a:latin typeface="Menlo" charset="0"/>
              </a:rPr>
            </a:br>
            <a:r>
              <a:rPr lang="pt-BR" dirty="0" err="1">
                <a:solidFill>
                  <a:srgbClr val="569CD6"/>
                </a:solidFill>
                <a:latin typeface="Menlo" charset="0"/>
              </a:rPr>
              <a:t>services</a:t>
            </a:r>
            <a:r>
              <a:rPr lang="pt-BR" dirty="0">
                <a:solidFill>
                  <a:srgbClr val="D4D4D4"/>
                </a:solidFill>
                <a:latin typeface="Menlo" charset="0"/>
              </a:rPr>
              <a:t>:</a:t>
            </a:r>
          </a:p>
          <a:p>
            <a:r>
              <a:rPr lang="pt-BR" dirty="0">
                <a:solidFill>
                  <a:srgbClr val="D4D4D4"/>
                </a:solidFill>
                <a:latin typeface="Menlo" charset="0"/>
              </a:rPr>
              <a:t/>
            </a:r>
            <a:br>
              <a:rPr lang="pt-BR" dirty="0">
                <a:solidFill>
                  <a:srgbClr val="D4D4D4"/>
                </a:solidFill>
                <a:latin typeface="Menlo" charset="0"/>
              </a:rPr>
            </a:br>
            <a:r>
              <a:rPr lang="pt-BR" dirty="0" err="1">
                <a:solidFill>
                  <a:srgbClr val="569CD6"/>
                </a:solidFill>
                <a:latin typeface="Menlo" charset="0"/>
              </a:rPr>
              <a:t>app</a:t>
            </a:r>
            <a:r>
              <a:rPr lang="pt-BR" dirty="0">
                <a:solidFill>
                  <a:srgbClr val="D4D4D4"/>
                </a:solidFill>
                <a:latin typeface="Menlo" charset="0"/>
              </a:rPr>
              <a:t>:</a:t>
            </a:r>
          </a:p>
          <a:p>
            <a:r>
              <a:rPr lang="pt-BR" dirty="0" smtClean="0">
                <a:solidFill>
                  <a:srgbClr val="569CD6"/>
                </a:solidFill>
                <a:latin typeface="Menlo" charset="0"/>
              </a:rPr>
              <a:t>	</a:t>
            </a:r>
            <a:r>
              <a:rPr lang="pt-BR" dirty="0" err="1" smtClean="0">
                <a:solidFill>
                  <a:srgbClr val="569CD6"/>
                </a:solidFill>
                <a:latin typeface="Menlo" charset="0"/>
              </a:rPr>
              <a:t>image</a:t>
            </a:r>
            <a:r>
              <a:rPr lang="pt-BR" dirty="0">
                <a:solidFill>
                  <a:srgbClr val="D4D4D4"/>
                </a:solidFill>
                <a:latin typeface="Menlo" charset="0"/>
              </a:rPr>
              <a:t>: </a:t>
            </a:r>
            <a:r>
              <a:rPr lang="pt-BR" dirty="0">
                <a:solidFill>
                  <a:srgbClr val="CE9178"/>
                </a:solidFill>
                <a:latin typeface="Menlo" charset="0"/>
              </a:rPr>
              <a:t>nodejs:1.0</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ports</a:t>
            </a:r>
            <a:r>
              <a:rPr lang="pt-BR" dirty="0">
                <a:solidFill>
                  <a:srgbClr val="D4D4D4"/>
                </a:solidFill>
                <a:latin typeface="Menlo" charset="0"/>
              </a:rPr>
              <a:t>:</a:t>
            </a:r>
          </a:p>
          <a:p>
            <a:r>
              <a:rPr lang="pt-BR" dirty="0" smtClean="0">
                <a:solidFill>
                  <a:srgbClr val="D4D4D4"/>
                </a:solidFill>
                <a:latin typeface="Menlo" charset="0"/>
              </a:rPr>
              <a:t>		- </a:t>
            </a:r>
            <a:r>
              <a:rPr lang="pt-BR" dirty="0">
                <a:solidFill>
                  <a:srgbClr val="CE9178"/>
                </a:solidFill>
                <a:latin typeface="Menlo" charset="0"/>
              </a:rPr>
              <a:t>3000:3000</a:t>
            </a:r>
            <a:endParaRPr lang="pt-BR" dirty="0">
              <a:solidFill>
                <a:srgbClr val="D4D4D4"/>
              </a:solidFill>
              <a:latin typeface="Menlo" charset="0"/>
            </a:endParaRPr>
          </a:p>
          <a:p>
            <a:r>
              <a:rPr lang="pt-BR" dirty="0" smtClean="0">
                <a:solidFill>
                  <a:srgbClr val="569CD6"/>
                </a:solidFill>
                <a:latin typeface="Menlo" charset="0"/>
              </a:rPr>
              <a:t>	links</a:t>
            </a:r>
            <a:r>
              <a:rPr lang="pt-BR" dirty="0">
                <a:solidFill>
                  <a:srgbClr val="D4D4D4"/>
                </a:solidFill>
                <a:latin typeface="Menlo" charset="0"/>
              </a:rPr>
              <a:t>:</a:t>
            </a:r>
          </a:p>
          <a:p>
            <a:r>
              <a:rPr lang="pt-BR" dirty="0" smtClean="0">
                <a:solidFill>
                  <a:srgbClr val="D4D4D4"/>
                </a:solidFill>
                <a:latin typeface="Menlo" charset="0"/>
              </a:rPr>
              <a:t>		- </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environment</a:t>
            </a:r>
            <a:r>
              <a:rPr lang="pt-BR" dirty="0">
                <a:solidFill>
                  <a:srgbClr val="D4D4D4"/>
                </a:solidFill>
                <a:latin typeface="Menlo" charset="0"/>
              </a:rPr>
              <a:t>:</a:t>
            </a:r>
          </a:p>
          <a:p>
            <a:r>
              <a:rPr lang="pt-BR" dirty="0" smtClean="0">
                <a:solidFill>
                  <a:srgbClr val="D4D4D4"/>
                </a:solidFill>
                <a:latin typeface="Menlo" charset="0"/>
              </a:rPr>
              <a:t>		- </a:t>
            </a:r>
            <a:r>
              <a:rPr lang="pt-BR" dirty="0">
                <a:solidFill>
                  <a:srgbClr val="CE9178"/>
                </a:solidFill>
                <a:latin typeface="Menlo" charset="0"/>
              </a:rPr>
              <a:t>MONGODB=</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depends_on</a:t>
            </a:r>
            <a:r>
              <a:rPr lang="pt-BR" dirty="0">
                <a:solidFill>
                  <a:srgbClr val="D4D4D4"/>
                </a:solidFill>
                <a:latin typeface="Menlo" charset="0"/>
              </a:rPr>
              <a:t>:</a:t>
            </a:r>
          </a:p>
          <a:p>
            <a:r>
              <a:rPr lang="pt-BR" dirty="0" smtClean="0">
                <a:solidFill>
                  <a:srgbClr val="D4D4D4"/>
                </a:solidFill>
                <a:latin typeface="Menlo" charset="0"/>
              </a:rPr>
              <a:t>		- </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networks</a:t>
            </a:r>
            <a:r>
              <a:rPr lang="pt-BR" dirty="0">
                <a:solidFill>
                  <a:srgbClr val="D4D4D4"/>
                </a:solidFill>
                <a:latin typeface="Menlo" charset="0"/>
              </a:rPr>
              <a:t>:</a:t>
            </a:r>
          </a:p>
          <a:p>
            <a:r>
              <a:rPr lang="pt-BR" dirty="0" smtClean="0">
                <a:solidFill>
                  <a:srgbClr val="D4D4D4"/>
                </a:solidFill>
                <a:latin typeface="Menlo" charset="0"/>
              </a:rPr>
              <a:t>		- </a:t>
            </a:r>
            <a:r>
              <a:rPr lang="pt-BR" dirty="0" err="1" smtClean="0">
                <a:solidFill>
                  <a:srgbClr val="CE9178"/>
                </a:solidFill>
                <a:latin typeface="Menlo" charset="0"/>
              </a:rPr>
              <a:t>my_net</a:t>
            </a:r>
            <a:endParaRPr lang="pt-BR" b="0" dirty="0">
              <a:solidFill>
                <a:srgbClr val="D4D4D4"/>
              </a:solidFill>
              <a:effectLst/>
              <a:latin typeface="Menlo" charset="0"/>
            </a:endParaRPr>
          </a:p>
        </p:txBody>
      </p:sp>
    </p:spTree>
    <p:extLst>
      <p:ext uri="{BB962C8B-B14F-4D97-AF65-F5344CB8AC3E}">
        <p14:creationId xmlns:p14="http://schemas.microsoft.com/office/powerpoint/2010/main" val="12027077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3"/>
            <a:ext cx="10887075" cy="3751301"/>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docker-compose</a:t>
            </a:r>
            <a:r>
              <a:rPr lang="pt-BR" sz="4000" dirty="0" smtClean="0"/>
              <a:t> file</a:t>
            </a:r>
            <a:endParaRPr lang="pt-BR" sz="4000" dirty="0"/>
          </a:p>
        </p:txBody>
      </p:sp>
      <p:sp>
        <p:nvSpPr>
          <p:cNvPr id="5" name="Retângulo 4"/>
          <p:cNvSpPr/>
          <p:nvPr/>
        </p:nvSpPr>
        <p:spPr>
          <a:xfrm>
            <a:off x="531950" y="4948237"/>
            <a:ext cx="6320961" cy="923330"/>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rm</a:t>
            </a:r>
            <a:r>
              <a:rPr lang="pt-BR" dirty="0" smtClean="0">
                <a:solidFill>
                  <a:srgbClr val="000000"/>
                </a:solidFill>
                <a:latin typeface="Menlo" charset="0"/>
              </a:rPr>
              <a:t> </a:t>
            </a:r>
            <a:r>
              <a:rPr lang="mr-IN" dirty="0" smtClean="0">
                <a:solidFill>
                  <a:srgbClr val="000000"/>
                </a:solidFill>
                <a:latin typeface="Menlo" charset="0"/>
              </a:rPr>
              <a:t>–</a:t>
            </a:r>
            <a:r>
              <a:rPr lang="pt-BR" dirty="0" err="1" smtClean="0">
                <a:solidFill>
                  <a:srgbClr val="000000"/>
                </a:solidFill>
                <a:latin typeface="Menlo" charset="0"/>
              </a:rPr>
              <a:t>f</a:t>
            </a:r>
            <a:r>
              <a:rPr lang="pt-BR" dirty="0" smtClean="0">
                <a:solidFill>
                  <a:srgbClr val="000000"/>
                </a:solidFill>
                <a:latin typeface="Menlo" charset="0"/>
              </a:rPr>
              <a:t> </a:t>
            </a:r>
            <a:r>
              <a:rPr lang="pt-BR" dirty="0" err="1" smtClean="0">
                <a:solidFill>
                  <a:srgbClr val="000000"/>
                </a:solidFill>
                <a:latin typeface="Menlo" charset="0"/>
              </a:rPr>
              <a:t>meu_app</a:t>
            </a:r>
            <a:r>
              <a:rPr lang="pt-BR" dirty="0" smtClean="0">
                <a:solidFill>
                  <a:srgbClr val="000000"/>
                </a:solidFill>
                <a:latin typeface="Menlo" charset="0"/>
              </a:rPr>
              <a:t> </a:t>
            </a:r>
            <a:r>
              <a:rPr lang="pt-BR" dirty="0" err="1" smtClean="0">
                <a:solidFill>
                  <a:srgbClr val="000000"/>
                </a:solidFill>
                <a:latin typeface="Menlo" charset="0"/>
              </a:rPr>
              <a:t>meu_mongo</a:t>
            </a:r>
            <a:r>
              <a:rPr lang="pt-BR" dirty="0" smtClean="0">
                <a:solidFill>
                  <a:srgbClr val="000000"/>
                </a:solidFill>
                <a:latin typeface="Menlo" charset="0"/>
              </a:rPr>
              <a:t> </a:t>
            </a:r>
            <a:r>
              <a:rPr lang="pt-BR" dirty="0" err="1" smtClean="0">
                <a:solidFill>
                  <a:srgbClr val="000000"/>
                </a:solidFill>
                <a:latin typeface="Menlo" charset="0"/>
              </a:rPr>
              <a:t>meu_apache</a:t>
            </a:r>
            <a:r>
              <a:rPr lang="pt-BR" dirty="0" smtClean="0">
                <a:solidFill>
                  <a:srgbClr val="000000"/>
                </a:solidFill>
                <a:latin typeface="Menlo" charset="0"/>
              </a:rPr>
              <a:t> </a:t>
            </a:r>
            <a:r>
              <a:rPr lang="pt-BR" dirty="0" err="1" smtClean="0">
                <a:solidFill>
                  <a:srgbClr val="000000"/>
                </a:solidFill>
                <a:latin typeface="Menlo" charset="0"/>
              </a:rPr>
              <a:t>db</a:t>
            </a:r>
            <a:endParaRPr lang="pt-BR" dirty="0" smtClean="0">
              <a:solidFill>
                <a:srgbClr val="000000"/>
              </a:solidFill>
              <a:latin typeface="Menlo" charset="0"/>
            </a:endParaRPr>
          </a:p>
          <a:p>
            <a:r>
              <a:rPr lang="pt-BR" dirty="0" err="1" smtClean="0">
                <a:solidFill>
                  <a:srgbClr val="000000"/>
                </a:solidFill>
                <a:latin typeface="Menlo" charset="0"/>
              </a:rPr>
              <a:t>docker-compose</a:t>
            </a:r>
            <a:r>
              <a:rPr lang="pt-BR" dirty="0" smtClean="0">
                <a:solidFill>
                  <a:srgbClr val="000000"/>
                </a:solidFill>
                <a:latin typeface="Menlo" charset="0"/>
              </a:rPr>
              <a:t> </a:t>
            </a:r>
            <a:r>
              <a:rPr lang="pt-BR" dirty="0" err="1" smtClean="0">
                <a:solidFill>
                  <a:srgbClr val="000000"/>
                </a:solidFill>
                <a:latin typeface="Menlo" charset="0"/>
              </a:rPr>
              <a:t>up</a:t>
            </a:r>
            <a:endParaRPr lang="pt-BR" dirty="0" smtClean="0">
              <a:solidFill>
                <a:srgbClr val="000000"/>
              </a:solidFill>
              <a:latin typeface="Menlo" charset="0"/>
            </a:endParaRPr>
          </a:p>
          <a:p>
            <a:r>
              <a:rPr lang="pt-BR" dirty="0" err="1" smtClean="0">
                <a:solidFill>
                  <a:srgbClr val="000000"/>
                </a:solidFill>
                <a:latin typeface="Menlo" charset="0"/>
              </a:rPr>
              <a:t>docker-compose</a:t>
            </a:r>
            <a:r>
              <a:rPr lang="pt-BR" dirty="0" smtClean="0">
                <a:solidFill>
                  <a:srgbClr val="000000"/>
                </a:solidFill>
                <a:latin typeface="Menlo" charset="0"/>
              </a:rPr>
              <a:t> </a:t>
            </a:r>
            <a:r>
              <a:rPr lang="pt-BR" dirty="0" err="1" smtClean="0">
                <a:solidFill>
                  <a:srgbClr val="000000"/>
                </a:solidFill>
                <a:latin typeface="Menlo" charset="0"/>
              </a:rPr>
              <a:t>up</a:t>
            </a:r>
            <a:r>
              <a:rPr lang="pt-BR" dirty="0" smtClean="0">
                <a:solidFill>
                  <a:srgbClr val="000000"/>
                </a:solidFill>
                <a:latin typeface="Menlo" charset="0"/>
              </a:rPr>
              <a:t> </a:t>
            </a:r>
            <a:r>
              <a:rPr lang="en-US" dirty="0">
                <a:solidFill>
                  <a:srgbClr val="000000"/>
                </a:solidFill>
                <a:latin typeface="Menlo" charset="0"/>
              </a:rPr>
              <a:t>-</a:t>
            </a:r>
            <a:r>
              <a:rPr lang="pt-BR" dirty="0" err="1" smtClean="0">
                <a:solidFill>
                  <a:srgbClr val="000000"/>
                </a:solidFill>
                <a:latin typeface="Menlo" charset="0"/>
              </a:rPr>
              <a:t>d</a:t>
            </a:r>
            <a:endParaRPr lang="pt-BR" dirty="0" smtClean="0">
              <a:solidFill>
                <a:srgbClr val="000000"/>
              </a:solidFill>
              <a:latin typeface="Menlo" charset="0"/>
            </a:endParaRPr>
          </a:p>
        </p:txBody>
      </p:sp>
      <p:sp>
        <p:nvSpPr>
          <p:cNvPr id="3" name="Retângulo 2"/>
          <p:cNvSpPr/>
          <p:nvPr/>
        </p:nvSpPr>
        <p:spPr>
          <a:xfrm>
            <a:off x="1119188" y="1230274"/>
            <a:ext cx="6096000" cy="3139321"/>
          </a:xfrm>
          <a:prstGeom prst="rect">
            <a:avLst/>
          </a:prstGeom>
        </p:spPr>
        <p:txBody>
          <a:bodyPr>
            <a:spAutoFit/>
          </a:bodyPr>
          <a:lstStyle/>
          <a:p>
            <a:r>
              <a:rPr lang="pt-BR" dirty="0" err="1" smtClean="0">
                <a:solidFill>
                  <a:srgbClr val="569CD6"/>
                </a:solidFill>
                <a:latin typeface="Menlo" charset="0"/>
              </a:rPr>
              <a:t>db</a:t>
            </a:r>
            <a:r>
              <a:rPr lang="pt-BR" dirty="0">
                <a:solidFill>
                  <a:srgbClr val="D4D4D4"/>
                </a:solidFill>
                <a:latin typeface="Menlo" charset="0"/>
              </a:rPr>
              <a:t>:</a:t>
            </a:r>
          </a:p>
          <a:p>
            <a:r>
              <a:rPr lang="pt-BR" dirty="0" smtClean="0">
                <a:solidFill>
                  <a:srgbClr val="569CD6"/>
                </a:solidFill>
                <a:latin typeface="Menlo" charset="0"/>
              </a:rPr>
              <a:t>	</a:t>
            </a:r>
            <a:r>
              <a:rPr lang="pt-BR" dirty="0" err="1" smtClean="0">
                <a:solidFill>
                  <a:srgbClr val="569CD6"/>
                </a:solidFill>
                <a:latin typeface="Menlo" charset="0"/>
              </a:rPr>
              <a:t>image</a:t>
            </a:r>
            <a:r>
              <a:rPr lang="pt-BR" dirty="0">
                <a:solidFill>
                  <a:srgbClr val="D4D4D4"/>
                </a:solidFill>
                <a:latin typeface="Menlo" charset="0"/>
              </a:rPr>
              <a:t>: </a:t>
            </a:r>
            <a:r>
              <a:rPr lang="pt-BR" dirty="0">
                <a:solidFill>
                  <a:srgbClr val="CE9178"/>
                </a:solidFill>
                <a:latin typeface="Menlo" charset="0"/>
              </a:rPr>
              <a:t>mongodb:1.0</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container_name</a:t>
            </a:r>
            <a:r>
              <a:rPr lang="pt-BR" dirty="0">
                <a:solidFill>
                  <a:srgbClr val="D4D4D4"/>
                </a:solidFill>
                <a:latin typeface="Menlo" charset="0"/>
              </a:rPr>
              <a:t>: </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ports</a:t>
            </a:r>
            <a:r>
              <a:rPr lang="pt-BR" dirty="0">
                <a:solidFill>
                  <a:srgbClr val="D4D4D4"/>
                </a:solidFill>
                <a:latin typeface="Menlo" charset="0"/>
              </a:rPr>
              <a:t>:</a:t>
            </a:r>
          </a:p>
          <a:p>
            <a:r>
              <a:rPr lang="pt-BR" dirty="0" smtClean="0">
                <a:solidFill>
                  <a:srgbClr val="D4D4D4"/>
                </a:solidFill>
                <a:latin typeface="Menlo" charset="0"/>
              </a:rPr>
              <a:t>		- </a:t>
            </a:r>
            <a:r>
              <a:rPr lang="pt-BR" dirty="0">
                <a:solidFill>
                  <a:srgbClr val="CE9178"/>
                </a:solidFill>
                <a:latin typeface="Menlo" charset="0"/>
              </a:rPr>
              <a:t>27017:27017</a:t>
            </a:r>
            <a:endParaRPr lang="pt-BR" dirty="0">
              <a:solidFill>
                <a:srgbClr val="D4D4D4"/>
              </a:solidFill>
              <a:latin typeface="Menlo" charset="0"/>
            </a:endParaRPr>
          </a:p>
          <a:p>
            <a:r>
              <a:rPr lang="pt-BR" dirty="0" smtClean="0">
                <a:solidFill>
                  <a:srgbClr val="569CD6"/>
                </a:solidFill>
                <a:latin typeface="Menlo" charset="0"/>
              </a:rPr>
              <a:t>	networks</a:t>
            </a:r>
            <a:r>
              <a:rPr lang="pt-BR" dirty="0">
                <a:solidFill>
                  <a:srgbClr val="D4D4D4"/>
                </a:solidFill>
                <a:latin typeface="Menlo" charset="0"/>
              </a:rPr>
              <a:t>:</a:t>
            </a:r>
          </a:p>
          <a:p>
            <a:r>
              <a:rPr lang="pt-BR" dirty="0" smtClean="0">
                <a:solidFill>
                  <a:srgbClr val="D4D4D4"/>
                </a:solidFill>
                <a:latin typeface="Menlo" charset="0"/>
              </a:rPr>
              <a:t>		- </a:t>
            </a:r>
            <a:r>
              <a:rPr lang="pt-BR" dirty="0" err="1">
                <a:solidFill>
                  <a:srgbClr val="CE9178"/>
                </a:solidFill>
                <a:latin typeface="Menlo" charset="0"/>
              </a:rPr>
              <a:t>my_net</a:t>
            </a:r>
            <a:endParaRPr lang="pt-BR" dirty="0">
              <a:solidFill>
                <a:srgbClr val="D4D4D4"/>
              </a:solidFill>
              <a:latin typeface="Menlo" charset="0"/>
            </a:endParaRPr>
          </a:p>
          <a:p>
            <a:r>
              <a:rPr lang="pt-BR" dirty="0">
                <a:solidFill>
                  <a:srgbClr val="D4D4D4"/>
                </a:solidFill>
                <a:latin typeface="Menlo" charset="0"/>
              </a:rPr>
              <a:t/>
            </a:r>
            <a:br>
              <a:rPr lang="pt-BR" dirty="0">
                <a:solidFill>
                  <a:srgbClr val="D4D4D4"/>
                </a:solidFill>
                <a:latin typeface="Menlo" charset="0"/>
              </a:rPr>
            </a:br>
            <a:r>
              <a:rPr lang="pt-BR" dirty="0" smtClean="0">
                <a:solidFill>
                  <a:srgbClr val="569CD6"/>
                </a:solidFill>
                <a:latin typeface="Menlo" charset="0"/>
              </a:rPr>
              <a:t>networks</a:t>
            </a:r>
            <a:r>
              <a:rPr lang="pt-BR" dirty="0">
                <a:solidFill>
                  <a:srgbClr val="D4D4D4"/>
                </a:solidFill>
                <a:latin typeface="Menlo" charset="0"/>
              </a:rPr>
              <a:t>:</a:t>
            </a:r>
          </a:p>
          <a:p>
            <a:r>
              <a:rPr lang="pt-BR" dirty="0" smtClean="0">
                <a:solidFill>
                  <a:srgbClr val="569CD6"/>
                </a:solidFill>
                <a:latin typeface="Menlo" charset="0"/>
              </a:rPr>
              <a:t>	</a:t>
            </a:r>
            <a:r>
              <a:rPr lang="pt-BR" dirty="0" err="1" smtClean="0">
                <a:solidFill>
                  <a:srgbClr val="569CD6"/>
                </a:solidFill>
                <a:latin typeface="Menlo" charset="0"/>
              </a:rPr>
              <a:t>my_net</a:t>
            </a:r>
            <a:r>
              <a:rPr lang="pt-BR" dirty="0">
                <a:solidFill>
                  <a:srgbClr val="D4D4D4"/>
                </a:solidFill>
                <a:latin typeface="Menlo" charset="0"/>
              </a:rPr>
              <a:t>:</a:t>
            </a:r>
          </a:p>
          <a:p>
            <a:r>
              <a:rPr lang="pt-BR" dirty="0" smtClean="0">
                <a:solidFill>
                  <a:srgbClr val="569CD6"/>
                </a:solidFill>
                <a:latin typeface="Menlo" charset="0"/>
              </a:rPr>
              <a:t>		driver</a:t>
            </a:r>
            <a:r>
              <a:rPr lang="pt-BR" dirty="0">
                <a:solidFill>
                  <a:srgbClr val="D4D4D4"/>
                </a:solidFill>
                <a:latin typeface="Menlo" charset="0"/>
              </a:rPr>
              <a:t>: </a:t>
            </a:r>
            <a:r>
              <a:rPr lang="pt-BR" dirty="0">
                <a:solidFill>
                  <a:srgbClr val="CE9178"/>
                </a:solidFill>
                <a:latin typeface="Menlo" charset="0"/>
              </a:rPr>
              <a:t>bridge</a:t>
            </a:r>
            <a:endParaRPr lang="pt-BR" b="0" dirty="0">
              <a:solidFill>
                <a:srgbClr val="D4D4D4"/>
              </a:solidFill>
              <a:effectLst/>
              <a:latin typeface="Menlo" charset="0"/>
            </a:endParaRPr>
          </a:p>
        </p:txBody>
      </p:sp>
      <p:sp>
        <p:nvSpPr>
          <p:cNvPr id="4" name="Retângulo 3"/>
          <p:cNvSpPr/>
          <p:nvPr/>
        </p:nvSpPr>
        <p:spPr>
          <a:xfrm>
            <a:off x="7215188" y="4943474"/>
            <a:ext cx="2895600" cy="646331"/>
          </a:xfrm>
          <a:prstGeom prst="rect">
            <a:avLst/>
          </a:prstGeom>
        </p:spPr>
        <p:txBody>
          <a:bodyPr wrap="square">
            <a:spAutoFit/>
          </a:bodyPr>
          <a:lstStyle/>
          <a:p>
            <a:r>
              <a:rPr lang="pt-BR">
                <a:solidFill>
                  <a:srgbClr val="000000"/>
                </a:solidFill>
                <a:latin typeface="Menlo" charset="0"/>
              </a:rPr>
              <a:t>docker-compose</a:t>
            </a:r>
            <a:r>
              <a:rPr lang="pt-BR" dirty="0">
                <a:solidFill>
                  <a:srgbClr val="000000"/>
                </a:solidFill>
                <a:latin typeface="Menlo" charset="0"/>
              </a:rPr>
              <a:t> logs</a:t>
            </a:r>
          </a:p>
          <a:p>
            <a:r>
              <a:rPr lang="pt-BR" dirty="0" err="1">
                <a:solidFill>
                  <a:srgbClr val="000000"/>
                </a:solidFill>
                <a:latin typeface="Menlo" charset="0"/>
              </a:rPr>
              <a:t>docker-compose</a:t>
            </a:r>
            <a:r>
              <a:rPr lang="pt-BR" dirty="0">
                <a:solidFill>
                  <a:srgbClr val="000000"/>
                </a:solidFill>
                <a:latin typeface="Menlo" charset="0"/>
              </a:rPr>
              <a:t> </a:t>
            </a:r>
            <a:r>
              <a:rPr lang="pt-BR" dirty="0" err="1">
                <a:solidFill>
                  <a:srgbClr val="000000"/>
                </a:solidFill>
                <a:latin typeface="Menlo" charset="0"/>
              </a:rPr>
              <a:t>down</a:t>
            </a:r>
            <a:endParaRPr lang="pt-BR" dirty="0">
              <a:solidFill>
                <a:srgbClr val="000000"/>
              </a:solidFill>
              <a:latin typeface="Menlo" charset="0"/>
            </a:endParaRPr>
          </a:p>
        </p:txBody>
      </p:sp>
    </p:spTree>
    <p:extLst>
      <p:ext uri="{BB962C8B-B14F-4D97-AF65-F5344CB8AC3E}">
        <p14:creationId xmlns:p14="http://schemas.microsoft.com/office/powerpoint/2010/main" val="16729204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372241" y="5107079"/>
            <a:ext cx="4646326" cy="677108"/>
          </a:xfrm>
          <a:prstGeom prst="rect">
            <a:avLst/>
          </a:prstGeom>
          <a:noFill/>
        </p:spPr>
        <p:txBody>
          <a:bodyPr wrap="square" lIns="0" tIns="0" rIns="0" bIns="0" rtlCol="0">
            <a:spAutoFit/>
          </a:bodyPr>
          <a:lstStyle/>
          <a:p>
            <a:r>
              <a:rPr lang="pt-BR" sz="4400" spc="-70" smtClean="0">
                <a:gradFill>
                  <a:gsLst>
                    <a:gs pos="2917">
                      <a:schemeClr val="bg2"/>
                    </a:gs>
                    <a:gs pos="95000">
                      <a:schemeClr val="bg2"/>
                    </a:gs>
                  </a:gsLst>
                  <a:lin ang="5400000" scaled="0"/>
                </a:gradFill>
                <a:latin typeface="Helvetica Light" charset="0"/>
                <a:ea typeface="Helvetica Light" charset="0"/>
                <a:cs typeface="Helvetica Light" charset="0"/>
              </a:rPr>
              <a:t>Conceitos Básicos</a:t>
            </a:r>
            <a:endPar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endParaRPr>
          </a:p>
        </p:txBody>
      </p:sp>
    </p:spTree>
    <p:extLst>
      <p:ext uri="{BB962C8B-B14F-4D97-AF65-F5344CB8AC3E}">
        <p14:creationId xmlns:p14="http://schemas.microsoft.com/office/powerpoint/2010/main" val="13423884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5944355" y="5685561"/>
            <a:ext cx="3405520" cy="1055956"/>
          </a:xfrm>
          <a:prstGeom prst="rect">
            <a:avLst/>
          </a:prstGeom>
        </p:spPr>
        <p:txBody>
          <a:bodyPr wrap="square" lIns="113057" tIns="56528" rIns="113057" bIns="56528">
            <a:spAutoFit/>
          </a:bodyPr>
          <a:lstStyle/>
          <a:p>
            <a:pPr marL="423959" indent="-423959" defTabSz="913544" eaLnBrk="0" hangingPunct="0">
              <a:spcBef>
                <a:spcPct val="20000"/>
              </a:spcBef>
              <a:defRPr/>
            </a:pPr>
            <a:r>
              <a:rPr lang="pt-BR" kern="0" dirty="0">
                <a:solidFill>
                  <a:srgbClr val="0072C6"/>
                </a:solidFill>
                <a:latin typeface="Segoe UI"/>
                <a:ea typeface="Segoe UI Symbol" pitchFamily="34" charset="0"/>
                <a:hlinkClick r:id=""/>
              </a:rPr>
              <a:t>www.discover.com.br</a:t>
            </a:r>
            <a:endParaRPr lang="pt-BR" kern="0" dirty="0">
              <a:solidFill>
                <a:srgbClr val="0072C6"/>
              </a:solidFill>
              <a:latin typeface="Segoe UI"/>
              <a:ea typeface="Segoe UI Symbol" pitchFamily="34" charset="0"/>
            </a:endParaRPr>
          </a:p>
          <a:p>
            <a:pPr defTabSz="913544" eaLnBrk="0" hangingPunct="0">
              <a:spcBef>
                <a:spcPct val="20000"/>
              </a:spcBef>
              <a:defRPr/>
            </a:pPr>
            <a:r>
              <a:rPr lang="pt-BR" sz="1200" b="1" kern="0" dirty="0">
                <a:solidFill>
                  <a:schemeClr val="bg1"/>
                </a:solidFill>
                <a:latin typeface="Segoe UI"/>
                <a:ea typeface="Segoe UI Symbol" pitchFamily="34" charset="0"/>
              </a:rPr>
              <a:t>Rua Teodoro Sampaio, 399/407 – 7ª andar</a:t>
            </a:r>
          </a:p>
          <a:p>
            <a:pPr defTabSz="913544" eaLnBrk="0" hangingPunct="0">
              <a:spcBef>
                <a:spcPct val="20000"/>
              </a:spcBef>
              <a:defRPr/>
            </a:pPr>
            <a:r>
              <a:rPr lang="pt-BR" sz="1200" b="1" kern="0" dirty="0" smtClean="0">
                <a:solidFill>
                  <a:schemeClr val="bg1"/>
                </a:solidFill>
                <a:latin typeface="Segoe UI"/>
                <a:ea typeface="Segoe UI Symbol" pitchFamily="34" charset="0"/>
              </a:rPr>
              <a:t>São </a:t>
            </a:r>
            <a:r>
              <a:rPr lang="pt-BR" sz="1200" b="1" kern="0" dirty="0">
                <a:solidFill>
                  <a:schemeClr val="bg1"/>
                </a:solidFill>
                <a:latin typeface="Segoe UI"/>
                <a:ea typeface="Segoe UI Symbol" pitchFamily="34" charset="0"/>
              </a:rPr>
              <a:t>Paulo </a:t>
            </a:r>
            <a:r>
              <a:rPr lang="mr-IN" sz="1200" b="1" kern="0" dirty="0" smtClean="0">
                <a:solidFill>
                  <a:schemeClr val="bg1"/>
                </a:solidFill>
                <a:latin typeface="Segoe UI"/>
                <a:ea typeface="Segoe UI Symbol" pitchFamily="34" charset="0"/>
              </a:rPr>
              <a:t>–</a:t>
            </a:r>
            <a:r>
              <a:rPr lang="pt-BR" sz="1200" b="1" kern="0" dirty="0" smtClean="0">
                <a:solidFill>
                  <a:schemeClr val="bg1"/>
                </a:solidFill>
                <a:latin typeface="Segoe UI"/>
                <a:ea typeface="Segoe UI Symbol" pitchFamily="34" charset="0"/>
              </a:rPr>
              <a:t> SP </a:t>
            </a:r>
            <a:r>
              <a:rPr lang="mr-IN" sz="1200" b="1" kern="0" dirty="0" smtClean="0">
                <a:solidFill>
                  <a:schemeClr val="bg1"/>
                </a:solidFill>
                <a:latin typeface="Segoe UI"/>
                <a:ea typeface="Segoe UI Symbol" pitchFamily="34" charset="0"/>
              </a:rPr>
              <a:t>–</a:t>
            </a:r>
            <a:r>
              <a:rPr lang="pt-BR" sz="1200" b="1" kern="0" dirty="0" smtClean="0">
                <a:solidFill>
                  <a:schemeClr val="bg1"/>
                </a:solidFill>
                <a:latin typeface="Segoe UI"/>
                <a:ea typeface="Segoe UI Symbol" pitchFamily="34" charset="0"/>
              </a:rPr>
              <a:t> 05405-000</a:t>
            </a:r>
          </a:p>
          <a:p>
            <a:pPr defTabSz="913544" eaLnBrk="0" hangingPunct="0">
              <a:spcBef>
                <a:spcPct val="20000"/>
              </a:spcBef>
              <a:defRPr/>
            </a:pPr>
            <a:r>
              <a:rPr lang="pt-BR" sz="1200" b="1" kern="0" dirty="0" smtClean="0">
                <a:solidFill>
                  <a:schemeClr val="bg1"/>
                </a:solidFill>
                <a:latin typeface="Segoe UI"/>
                <a:ea typeface="Segoe UI Symbol" pitchFamily="34" charset="0"/>
              </a:rPr>
              <a:t>(11) 3065-8004</a:t>
            </a:r>
            <a:endParaRPr lang="pt-BR" sz="1200" b="1" kern="0" dirty="0">
              <a:solidFill>
                <a:schemeClr val="bg1"/>
              </a:solidFill>
              <a:latin typeface="Segoe UI"/>
              <a:ea typeface="Segoe UI Symbol" pitchFamily="34" charset="0"/>
            </a:endParaRPr>
          </a:p>
        </p:txBody>
      </p:sp>
      <p:sp>
        <p:nvSpPr>
          <p:cNvPr id="10" name="Rectangle 2"/>
          <p:cNvSpPr txBox="1">
            <a:spLocks/>
          </p:cNvSpPr>
          <p:nvPr/>
        </p:nvSpPr>
        <p:spPr>
          <a:xfrm>
            <a:off x="142875" y="4310557"/>
            <a:ext cx="4319750" cy="1375004"/>
          </a:xfrm>
          <a:prstGeom prst="rect">
            <a:avLst/>
          </a:prstGeom>
        </p:spPr>
        <p:txBody>
          <a:bodyPr lIns="119987" tIns="59994" rIns="119987" bIns="59994">
            <a:noAutofit/>
          </a:bodyPr>
          <a:lstStyle>
            <a:extLst/>
          </a:lstStyle>
          <a:p>
            <a:pPr marL="449966" indent="-449966" algn="ctr" eaLnBrk="0" hangingPunct="0">
              <a:spcBef>
                <a:spcPct val="20000"/>
              </a:spcBef>
              <a:defRPr/>
            </a:pPr>
            <a:r>
              <a:rPr lang="pt-BR" sz="2400" kern="0" dirty="0" smtClean="0">
                <a:solidFill>
                  <a:schemeClr val="bg1"/>
                </a:solidFill>
                <a:latin typeface="Helvetica" charset="0"/>
                <a:ea typeface="Helvetica" charset="0"/>
                <a:cs typeface="Helvetica" charset="0"/>
              </a:rPr>
              <a:t>Rogério Biondi</a:t>
            </a:r>
            <a:endParaRPr lang="pt-BR" sz="2400" kern="0" dirty="0">
              <a:solidFill>
                <a:schemeClr val="bg1"/>
              </a:solidFill>
              <a:latin typeface="Helvetica" charset="0"/>
              <a:ea typeface="Helvetica" charset="0"/>
              <a:cs typeface="Helvetica" charset="0"/>
            </a:endParaRPr>
          </a:p>
          <a:p>
            <a:pPr marL="449966" indent="-449966" algn="ctr" eaLnBrk="0" hangingPunct="0">
              <a:spcBef>
                <a:spcPct val="20000"/>
              </a:spcBef>
              <a:defRPr/>
            </a:pPr>
            <a:r>
              <a:rPr lang="pt-BR" sz="1600" b="1" kern="0" dirty="0" smtClean="0">
                <a:solidFill>
                  <a:schemeClr val="bg1"/>
                </a:solidFill>
                <a:latin typeface="Helvetica" charset="0"/>
                <a:ea typeface="Helvetica" charset="0"/>
                <a:cs typeface="Helvetica" charset="0"/>
              </a:rPr>
              <a:t>Arquiteto de Soluções e Inovação</a:t>
            </a:r>
            <a:endParaRPr lang="pt-BR" sz="1600" b="1" kern="0" dirty="0">
              <a:solidFill>
                <a:schemeClr val="bg1"/>
              </a:solidFill>
              <a:latin typeface="Helvetica" charset="0"/>
              <a:ea typeface="Helvetica" charset="0"/>
              <a:cs typeface="Helvetica" charset="0"/>
            </a:endParaRPr>
          </a:p>
          <a:p>
            <a:pPr marL="449966" indent="-449966" algn="ctr" eaLnBrk="0" hangingPunct="0">
              <a:spcBef>
                <a:spcPct val="20000"/>
              </a:spcBef>
              <a:defRPr/>
            </a:pPr>
            <a:r>
              <a:rPr lang="pt-BR" sz="1600" kern="0" dirty="0" smtClean="0">
                <a:solidFill>
                  <a:schemeClr val="bg1"/>
                </a:solidFill>
                <a:latin typeface="Helvetica" charset="0"/>
                <a:ea typeface="Helvetica" charset="0"/>
                <a:cs typeface="Helvetica" charset="0"/>
                <a:hlinkClick r:id="rId3"/>
              </a:rPr>
              <a:t>rogerio.biondi@discover.com.br</a:t>
            </a:r>
            <a:endParaRPr lang="pt-BR" sz="1600" kern="0" dirty="0">
              <a:solidFill>
                <a:schemeClr val="bg1"/>
              </a:solidFill>
              <a:latin typeface="Helvetica" charset="0"/>
              <a:ea typeface="Helvetica" charset="0"/>
              <a:cs typeface="Helvetica" charset="0"/>
            </a:endParaRPr>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94" y="5902269"/>
            <a:ext cx="5049876" cy="622540"/>
          </a:xfrm>
          <a:prstGeom prst="rect">
            <a:avLst/>
          </a:prstGeom>
        </p:spPr>
      </p:pic>
      <p:sp>
        <p:nvSpPr>
          <p:cNvPr id="2" name="Retângulo 1"/>
          <p:cNvSpPr/>
          <p:nvPr/>
        </p:nvSpPr>
        <p:spPr>
          <a:xfrm>
            <a:off x="4561385" y="4788243"/>
            <a:ext cx="5043240" cy="369332"/>
          </a:xfrm>
          <a:prstGeom prst="rect">
            <a:avLst/>
          </a:prstGeom>
        </p:spPr>
        <p:txBody>
          <a:bodyPr wrap="none">
            <a:spAutoFit/>
          </a:bodyPr>
          <a:lstStyle/>
          <a:p>
            <a:r>
              <a:rPr lang="pt-BR" dirty="0">
                <a:hlinkClick r:id="rId5"/>
              </a:rPr>
              <a:t>https://</a:t>
            </a:r>
            <a:r>
              <a:rPr lang="pt-BR" dirty="0" smtClean="0">
                <a:hlinkClick r:id="rId5"/>
              </a:rPr>
              <a:t>github.com/rogeriobiondi/workshop-docker</a:t>
            </a:r>
            <a:endParaRPr lang="pt-BR" dirty="0" smtClean="0"/>
          </a:p>
        </p:txBody>
      </p:sp>
      <p:sp>
        <p:nvSpPr>
          <p:cNvPr id="3" name="Retângulo 2"/>
          <p:cNvSpPr/>
          <p:nvPr/>
        </p:nvSpPr>
        <p:spPr>
          <a:xfrm>
            <a:off x="4561385" y="4310557"/>
            <a:ext cx="4788490" cy="369332"/>
          </a:xfrm>
          <a:prstGeom prst="rect">
            <a:avLst/>
          </a:prstGeom>
        </p:spPr>
        <p:txBody>
          <a:bodyPr wrap="none">
            <a:spAutoFit/>
          </a:bodyPr>
          <a:lstStyle/>
          <a:p>
            <a:pPr marL="449966" indent="-449966" algn="ctr" eaLnBrk="0" hangingPunct="0">
              <a:spcBef>
                <a:spcPct val="20000"/>
              </a:spcBef>
              <a:defRPr/>
            </a:pPr>
            <a:r>
              <a:rPr lang="pt-BR" kern="0" dirty="0" smtClean="0">
                <a:solidFill>
                  <a:schemeClr val="bg1"/>
                </a:solidFill>
                <a:latin typeface="Helvetica" charset="0"/>
                <a:ea typeface="Helvetica" charset="0"/>
                <a:cs typeface="Helvetica" charset="0"/>
              </a:rPr>
              <a:t>Apresentação e código </a:t>
            </a:r>
            <a:r>
              <a:rPr lang="pt-BR" kern="0" smtClean="0">
                <a:solidFill>
                  <a:schemeClr val="bg1"/>
                </a:solidFill>
                <a:latin typeface="Helvetica" charset="0"/>
                <a:ea typeface="Helvetica" charset="0"/>
                <a:cs typeface="Helvetica" charset="0"/>
              </a:rPr>
              <a:t>fonte disponíveis em:</a:t>
            </a:r>
            <a:endParaRPr lang="pt-BR" kern="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1325729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800" dirty="0" smtClean="0"/>
              <a:t>Estratégias de Disponibilização Aplicações</a:t>
            </a:r>
            <a:endParaRPr lang="pt-BR" sz="4800" dirty="0"/>
          </a:p>
        </p:txBody>
      </p:sp>
      <p:sp>
        <p:nvSpPr>
          <p:cNvPr id="3" name="CaixaDeTexto 2"/>
          <p:cNvSpPr txBox="1"/>
          <p:nvPr/>
        </p:nvSpPr>
        <p:spPr>
          <a:xfrm>
            <a:off x="753333" y="1197646"/>
            <a:ext cx="2743202" cy="510363"/>
          </a:xfrm>
          <a:prstGeom prst="rect">
            <a:avLst/>
          </a:prstGeom>
          <a:noFill/>
        </p:spPr>
        <p:txBody>
          <a:bodyPr wrap="none" lIns="0" tIns="0" rIns="0" bIns="0" rtlCol="0">
            <a:noAutofit/>
          </a:bodyPr>
          <a:lstStyle/>
          <a:p>
            <a:pPr>
              <a:lnSpc>
                <a:spcPct val="90000"/>
              </a:lnSpc>
            </a:pPr>
            <a:r>
              <a:rPr lang="pt-BR" sz="2800" b="1" smtClean="0"/>
              <a:t>Instalação Manual</a:t>
            </a:r>
            <a:endParaRPr lang="pt-BR" sz="2800" b="1" smtClean="0"/>
          </a:p>
        </p:txBody>
      </p:sp>
      <p:sp>
        <p:nvSpPr>
          <p:cNvPr id="26" name="CaixaDeTexto 25"/>
          <p:cNvSpPr txBox="1"/>
          <p:nvPr/>
        </p:nvSpPr>
        <p:spPr>
          <a:xfrm>
            <a:off x="4784774" y="1197646"/>
            <a:ext cx="3187993" cy="510363"/>
          </a:xfrm>
          <a:prstGeom prst="rect">
            <a:avLst/>
          </a:prstGeom>
          <a:noFill/>
        </p:spPr>
        <p:txBody>
          <a:bodyPr wrap="none" lIns="0" tIns="0" rIns="0" bIns="0" rtlCol="0">
            <a:noAutofit/>
          </a:bodyPr>
          <a:lstStyle/>
          <a:p>
            <a:pPr>
              <a:lnSpc>
                <a:spcPct val="90000"/>
              </a:lnSpc>
            </a:pPr>
            <a:r>
              <a:rPr lang="pt-BR" sz="2800" b="1" dirty="0" err="1" smtClean="0"/>
              <a:t>Scripting</a:t>
            </a:r>
            <a:endParaRPr lang="pt-BR" sz="2800" b="1" dirty="0" smtClean="0"/>
          </a:p>
        </p:txBody>
      </p:sp>
      <p:sp>
        <p:nvSpPr>
          <p:cNvPr id="27" name="CaixaDeTexto 26"/>
          <p:cNvSpPr txBox="1"/>
          <p:nvPr/>
        </p:nvSpPr>
        <p:spPr>
          <a:xfrm>
            <a:off x="8559778" y="1295400"/>
            <a:ext cx="2484472" cy="510363"/>
          </a:xfrm>
          <a:prstGeom prst="rect">
            <a:avLst/>
          </a:prstGeom>
          <a:noFill/>
        </p:spPr>
        <p:txBody>
          <a:bodyPr wrap="none" lIns="0" tIns="0" rIns="0" bIns="0" rtlCol="0">
            <a:noAutofit/>
          </a:bodyPr>
          <a:lstStyle/>
          <a:p>
            <a:pPr>
              <a:lnSpc>
                <a:spcPct val="90000"/>
              </a:lnSpc>
            </a:pPr>
            <a:r>
              <a:rPr lang="pt-BR" sz="2800" b="1" smtClean="0"/>
              <a:t>Imagem VM</a:t>
            </a:r>
            <a:endParaRPr lang="pt-BR" sz="2800" b="1" smtClean="0"/>
          </a:p>
        </p:txBody>
      </p:sp>
      <p:sp>
        <p:nvSpPr>
          <p:cNvPr id="28" name="CaixaDeTexto 27"/>
          <p:cNvSpPr txBox="1"/>
          <p:nvPr/>
        </p:nvSpPr>
        <p:spPr>
          <a:xfrm>
            <a:off x="753333" y="4011509"/>
            <a:ext cx="2613838" cy="510363"/>
          </a:xfrm>
          <a:prstGeom prst="rect">
            <a:avLst/>
          </a:prstGeom>
          <a:noFill/>
        </p:spPr>
        <p:txBody>
          <a:bodyPr wrap="none" lIns="0" tIns="0" rIns="0" bIns="0" rtlCol="0">
            <a:noAutofit/>
          </a:bodyPr>
          <a:lstStyle/>
          <a:p>
            <a:pPr>
              <a:lnSpc>
                <a:spcPct val="90000"/>
              </a:lnSpc>
            </a:pPr>
            <a:r>
              <a:rPr lang="pt-BR" sz="2800" b="1" dirty="0" err="1" smtClean="0"/>
              <a:t>Bootstrapping</a:t>
            </a:r>
            <a:endParaRPr lang="pt-BR" sz="2800" b="1" dirty="0" smtClean="0"/>
          </a:p>
        </p:txBody>
      </p:sp>
      <p:sp>
        <p:nvSpPr>
          <p:cNvPr id="29" name="CaixaDeTexto 28"/>
          <p:cNvSpPr txBox="1"/>
          <p:nvPr/>
        </p:nvSpPr>
        <p:spPr>
          <a:xfrm>
            <a:off x="4784774" y="4011511"/>
            <a:ext cx="2484472" cy="510363"/>
          </a:xfrm>
          <a:prstGeom prst="rect">
            <a:avLst/>
          </a:prstGeom>
          <a:noFill/>
        </p:spPr>
        <p:txBody>
          <a:bodyPr wrap="none" lIns="0" tIns="0" rIns="0" bIns="0" rtlCol="0">
            <a:noAutofit/>
          </a:bodyPr>
          <a:lstStyle/>
          <a:p>
            <a:pPr>
              <a:lnSpc>
                <a:spcPct val="90000"/>
              </a:lnSpc>
            </a:pPr>
            <a:r>
              <a:rPr lang="pt-BR" sz="2800" b="1" dirty="0" smtClean="0"/>
              <a:t>Container</a:t>
            </a:r>
            <a:endParaRPr lang="pt-BR" sz="2800" b="1" dirty="0" smtClean="0"/>
          </a:p>
        </p:txBody>
      </p:sp>
      <p:sp>
        <p:nvSpPr>
          <p:cNvPr id="4" name="CaixaDeTexto 3"/>
          <p:cNvSpPr txBox="1"/>
          <p:nvPr/>
        </p:nvSpPr>
        <p:spPr>
          <a:xfrm>
            <a:off x="753334" y="1627036"/>
            <a:ext cx="3436314"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Instalação duplicada</a:t>
            </a:r>
          </a:p>
          <a:p>
            <a:pPr marL="285750" indent="-285750">
              <a:lnSpc>
                <a:spcPct val="90000"/>
              </a:lnSpc>
              <a:buFont typeface="Arial" charset="0"/>
              <a:buChar char="•"/>
            </a:pPr>
            <a:r>
              <a:rPr lang="pt-BR" dirty="0" smtClean="0"/>
              <a:t>Muito trabalho (caro)</a:t>
            </a:r>
          </a:p>
          <a:p>
            <a:pPr marL="285750" indent="-285750">
              <a:lnSpc>
                <a:spcPct val="90000"/>
              </a:lnSpc>
              <a:buFont typeface="Arial" charset="0"/>
              <a:buChar char="•"/>
            </a:pPr>
            <a:r>
              <a:rPr lang="pt-BR" dirty="0" smtClean="0"/>
              <a:t>Baixa produtividade</a:t>
            </a:r>
          </a:p>
          <a:p>
            <a:pPr marL="285750" indent="-285750">
              <a:lnSpc>
                <a:spcPct val="90000"/>
              </a:lnSpc>
              <a:buFont typeface="Arial" charset="0"/>
              <a:buChar char="•"/>
            </a:pPr>
            <a:r>
              <a:rPr lang="pt-BR" dirty="0" smtClean="0"/>
              <a:t>Inconsistência</a:t>
            </a:r>
          </a:p>
          <a:p>
            <a:pPr marL="285750" indent="-285750">
              <a:lnSpc>
                <a:spcPct val="90000"/>
              </a:lnSpc>
              <a:buFont typeface="Arial" charset="0"/>
              <a:buChar char="•"/>
            </a:pPr>
            <a:r>
              <a:rPr lang="pt-BR" dirty="0" smtClean="0"/>
              <a:t>Tempo perdido</a:t>
            </a:r>
          </a:p>
          <a:p>
            <a:pPr marL="285750" indent="-285750">
              <a:lnSpc>
                <a:spcPct val="90000"/>
              </a:lnSpc>
              <a:buFont typeface="Arial" charset="0"/>
              <a:buChar char="•"/>
            </a:pPr>
            <a:r>
              <a:rPr lang="pt-BR" dirty="0" smtClean="0"/>
              <a:t>Atualização difícil</a:t>
            </a:r>
          </a:p>
          <a:p>
            <a:pPr marL="285750" indent="-285750">
              <a:lnSpc>
                <a:spcPct val="90000"/>
              </a:lnSpc>
              <a:buFont typeface="Arial" charset="0"/>
              <a:buChar char="•"/>
            </a:pPr>
            <a:r>
              <a:rPr lang="pt-BR" dirty="0" smtClean="0"/>
              <a:t>Documentação difícil</a:t>
            </a:r>
          </a:p>
          <a:p>
            <a:pPr marL="285750" indent="-285750">
              <a:lnSpc>
                <a:spcPct val="90000"/>
              </a:lnSpc>
              <a:buFont typeface="Arial" charset="0"/>
              <a:buChar char="•"/>
            </a:pPr>
            <a:r>
              <a:rPr lang="pt-BR" dirty="0" smtClean="0"/>
              <a:t>Escalabilidade difícil e penosa</a:t>
            </a:r>
          </a:p>
          <a:p>
            <a:pPr marL="285750" indent="-285750">
              <a:lnSpc>
                <a:spcPct val="90000"/>
              </a:lnSpc>
              <a:buFont typeface="Arial" charset="0"/>
              <a:buChar char="•"/>
            </a:pPr>
            <a:endParaRPr lang="pt-BR" dirty="0" smtClean="0"/>
          </a:p>
        </p:txBody>
      </p:sp>
      <p:sp>
        <p:nvSpPr>
          <p:cNvPr id="32" name="CaixaDeTexto 31"/>
          <p:cNvSpPr txBox="1"/>
          <p:nvPr/>
        </p:nvSpPr>
        <p:spPr>
          <a:xfrm>
            <a:off x="4784774" y="1627039"/>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err="1" smtClean="0"/>
              <a:t>Bash</a:t>
            </a:r>
            <a:r>
              <a:rPr lang="pt-BR" dirty="0" smtClean="0"/>
              <a:t>, Python </a:t>
            </a:r>
            <a:r>
              <a:rPr lang="pt-BR" dirty="0" err="1" smtClean="0"/>
              <a:t>etc</a:t>
            </a:r>
            <a:endParaRPr lang="pt-BR" dirty="0" smtClean="0"/>
          </a:p>
          <a:p>
            <a:pPr marL="285750" indent="-285750">
              <a:lnSpc>
                <a:spcPct val="90000"/>
              </a:lnSpc>
              <a:buFont typeface="Arial" charset="0"/>
              <a:buChar char="•"/>
            </a:pPr>
            <a:r>
              <a:rPr lang="pt-BR" dirty="0" smtClean="0"/>
              <a:t>Muita codificação</a:t>
            </a:r>
          </a:p>
          <a:p>
            <a:pPr marL="285750" indent="-285750">
              <a:lnSpc>
                <a:spcPct val="90000"/>
              </a:lnSpc>
              <a:buFont typeface="Arial" charset="0"/>
              <a:buChar char="•"/>
            </a:pPr>
            <a:r>
              <a:rPr lang="pt-BR" dirty="0" smtClean="0"/>
              <a:t>Trabalho Inicial razoável</a:t>
            </a:r>
          </a:p>
          <a:p>
            <a:pPr marL="285750" indent="-285750">
              <a:lnSpc>
                <a:spcPct val="90000"/>
              </a:lnSpc>
              <a:buFont typeface="Arial" charset="0"/>
              <a:buChar char="•"/>
            </a:pPr>
            <a:r>
              <a:rPr lang="pt-BR" dirty="0" smtClean="0"/>
              <a:t>Produtividade Média</a:t>
            </a:r>
          </a:p>
          <a:p>
            <a:pPr marL="285750" indent="-285750">
              <a:lnSpc>
                <a:spcPct val="90000"/>
              </a:lnSpc>
              <a:buFont typeface="Arial" charset="0"/>
              <a:buChar char="•"/>
            </a:pPr>
            <a:r>
              <a:rPr lang="pt-BR" dirty="0"/>
              <a:t>Atualização </a:t>
            </a:r>
            <a:r>
              <a:rPr lang="pt-BR" dirty="0" smtClean="0"/>
              <a:t>difícil</a:t>
            </a:r>
          </a:p>
          <a:p>
            <a:pPr marL="285750" indent="-285750">
              <a:lnSpc>
                <a:spcPct val="90000"/>
              </a:lnSpc>
              <a:buFont typeface="Arial" charset="0"/>
              <a:buChar char="•"/>
            </a:pPr>
            <a:r>
              <a:rPr lang="pt-BR" dirty="0" smtClean="0"/>
              <a:t>Inconsistência</a:t>
            </a:r>
          </a:p>
          <a:p>
            <a:pPr marL="285750" indent="-285750">
              <a:lnSpc>
                <a:spcPct val="90000"/>
              </a:lnSpc>
              <a:buFont typeface="Arial" charset="0"/>
              <a:buChar char="•"/>
            </a:pPr>
            <a:r>
              <a:rPr lang="pt-BR" dirty="0" smtClean="0"/>
              <a:t>Documentação difícil</a:t>
            </a:r>
          </a:p>
          <a:p>
            <a:pPr marL="285750" indent="-285750">
              <a:lnSpc>
                <a:spcPct val="90000"/>
              </a:lnSpc>
              <a:buFont typeface="Arial" charset="0"/>
              <a:buChar char="•"/>
            </a:pPr>
            <a:r>
              <a:rPr lang="pt-BR" dirty="0" smtClean="0"/>
              <a:t>Escalabilidade fácil mas penosa</a:t>
            </a:r>
          </a:p>
          <a:p>
            <a:pPr marL="285750" indent="-285750">
              <a:lnSpc>
                <a:spcPct val="90000"/>
              </a:lnSpc>
              <a:buFont typeface="Arial" charset="0"/>
              <a:buChar char="•"/>
            </a:pPr>
            <a:endParaRPr lang="pt-BR" dirty="0" smtClean="0"/>
          </a:p>
        </p:txBody>
      </p:sp>
      <p:sp>
        <p:nvSpPr>
          <p:cNvPr id="33" name="CaixaDeTexto 32"/>
          <p:cNvSpPr txBox="1"/>
          <p:nvPr/>
        </p:nvSpPr>
        <p:spPr>
          <a:xfrm>
            <a:off x="8393200" y="1708009"/>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Produtividade Alta</a:t>
            </a:r>
          </a:p>
          <a:p>
            <a:pPr marL="285750" indent="-285750">
              <a:lnSpc>
                <a:spcPct val="90000"/>
              </a:lnSpc>
              <a:buFont typeface="Arial" charset="0"/>
              <a:buChar char="•"/>
            </a:pPr>
            <a:r>
              <a:rPr lang="pt-BR" dirty="0" smtClean="0"/>
              <a:t>Isolamento Perfeito</a:t>
            </a:r>
          </a:p>
          <a:p>
            <a:pPr marL="285750" indent="-285750">
              <a:lnSpc>
                <a:spcPct val="90000"/>
              </a:lnSpc>
              <a:buFont typeface="Arial" charset="0"/>
              <a:buChar char="•"/>
            </a:pPr>
            <a:r>
              <a:rPr lang="pt-BR" dirty="0" smtClean="0"/>
              <a:t>Parametrização difícil</a:t>
            </a:r>
          </a:p>
          <a:p>
            <a:pPr marL="285750" indent="-285750">
              <a:lnSpc>
                <a:spcPct val="90000"/>
              </a:lnSpc>
              <a:buFont typeface="Arial" charset="0"/>
              <a:buChar char="•"/>
            </a:pPr>
            <a:r>
              <a:rPr lang="pt-BR" dirty="0" smtClean="0"/>
              <a:t>Atualização difícil</a:t>
            </a:r>
          </a:p>
          <a:p>
            <a:pPr marL="285750" indent="-285750">
              <a:lnSpc>
                <a:spcPct val="90000"/>
              </a:lnSpc>
              <a:buFont typeface="Arial" charset="0"/>
              <a:buChar char="•"/>
            </a:pPr>
            <a:r>
              <a:rPr lang="pt-BR" dirty="0" smtClean="0"/>
              <a:t>Desperdício Recursos</a:t>
            </a:r>
          </a:p>
          <a:p>
            <a:pPr marL="285750" indent="-285750">
              <a:lnSpc>
                <a:spcPct val="90000"/>
              </a:lnSpc>
              <a:buFont typeface="Arial" charset="0"/>
              <a:buChar char="•"/>
            </a:pPr>
            <a:r>
              <a:rPr lang="pt-BR" dirty="0" smtClean="0"/>
              <a:t>Documentação difícil</a:t>
            </a:r>
          </a:p>
          <a:p>
            <a:pPr marL="285750" indent="-285750">
              <a:lnSpc>
                <a:spcPct val="90000"/>
              </a:lnSpc>
              <a:buFont typeface="Arial" charset="0"/>
              <a:buChar char="•"/>
            </a:pPr>
            <a:r>
              <a:rPr lang="pt-BR" dirty="0" smtClean="0"/>
              <a:t>Escalabilidade fácil e mais ou menos simples</a:t>
            </a:r>
          </a:p>
          <a:p>
            <a:pPr marL="285750" indent="-285750">
              <a:lnSpc>
                <a:spcPct val="90000"/>
              </a:lnSpc>
              <a:buFont typeface="Arial" charset="0"/>
              <a:buChar char="•"/>
            </a:pPr>
            <a:endParaRPr lang="pt-BR" dirty="0" smtClean="0"/>
          </a:p>
        </p:txBody>
      </p:sp>
      <p:sp>
        <p:nvSpPr>
          <p:cNvPr id="34" name="CaixaDeTexto 33"/>
          <p:cNvSpPr txBox="1"/>
          <p:nvPr/>
        </p:nvSpPr>
        <p:spPr>
          <a:xfrm>
            <a:off x="753333" y="4521871"/>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Soluções como </a:t>
            </a:r>
            <a:r>
              <a:rPr lang="pt-BR" dirty="0" err="1" smtClean="0"/>
              <a:t>Puppet</a:t>
            </a:r>
            <a:r>
              <a:rPr lang="pt-BR" dirty="0" smtClean="0"/>
              <a:t> ou Chef.</a:t>
            </a:r>
          </a:p>
          <a:p>
            <a:pPr marL="285750" indent="-285750">
              <a:lnSpc>
                <a:spcPct val="90000"/>
              </a:lnSpc>
              <a:buFont typeface="Arial" charset="0"/>
              <a:buChar char="•"/>
            </a:pPr>
            <a:r>
              <a:rPr lang="pt-BR" dirty="0"/>
              <a:t>Muito </a:t>
            </a:r>
            <a:r>
              <a:rPr lang="pt-BR" dirty="0" smtClean="0"/>
              <a:t>trabalho (caro)</a:t>
            </a:r>
          </a:p>
          <a:p>
            <a:pPr marL="285750" indent="-285750">
              <a:lnSpc>
                <a:spcPct val="90000"/>
              </a:lnSpc>
              <a:buFont typeface="Arial" charset="0"/>
              <a:buChar char="•"/>
            </a:pPr>
            <a:r>
              <a:rPr lang="pt-BR" dirty="0" smtClean="0"/>
              <a:t>Abordagem determinística</a:t>
            </a:r>
          </a:p>
          <a:p>
            <a:pPr marL="285750" indent="-285750">
              <a:lnSpc>
                <a:spcPct val="90000"/>
              </a:lnSpc>
              <a:buFont typeface="Arial" charset="0"/>
              <a:buChar char="•"/>
            </a:pPr>
            <a:r>
              <a:rPr lang="pt-BR" dirty="0" smtClean="0"/>
              <a:t>Fácil atualização</a:t>
            </a:r>
          </a:p>
          <a:p>
            <a:pPr marL="285750" indent="-285750">
              <a:lnSpc>
                <a:spcPct val="90000"/>
              </a:lnSpc>
              <a:buFont typeface="Arial" charset="0"/>
              <a:buChar char="•"/>
            </a:pPr>
            <a:r>
              <a:rPr lang="pt-BR" dirty="0" smtClean="0"/>
              <a:t>Documentação automática</a:t>
            </a:r>
          </a:p>
          <a:p>
            <a:pPr marL="285750" indent="-285750">
              <a:lnSpc>
                <a:spcPct val="90000"/>
              </a:lnSpc>
              <a:buFont typeface="Arial" charset="0"/>
              <a:buChar char="•"/>
            </a:pPr>
            <a:r>
              <a:rPr lang="pt-BR" dirty="0" smtClean="0"/>
              <a:t>Escalabilidade fácil e rápida</a:t>
            </a:r>
          </a:p>
        </p:txBody>
      </p:sp>
      <p:sp>
        <p:nvSpPr>
          <p:cNvPr id="35" name="CaixaDeTexto 34"/>
          <p:cNvSpPr txBox="1"/>
          <p:nvPr/>
        </p:nvSpPr>
        <p:spPr>
          <a:xfrm>
            <a:off x="4784774" y="4521874"/>
            <a:ext cx="3187993"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Soluções como LXC, </a:t>
            </a:r>
            <a:r>
              <a:rPr lang="pt-BR" dirty="0" err="1" smtClean="0"/>
              <a:t>Docker</a:t>
            </a:r>
            <a:endParaRPr lang="pt-BR" dirty="0" smtClean="0"/>
          </a:p>
          <a:p>
            <a:pPr marL="285750" indent="-285750">
              <a:lnSpc>
                <a:spcPct val="90000"/>
              </a:lnSpc>
              <a:buFont typeface="Arial" charset="0"/>
              <a:buChar char="•"/>
            </a:pPr>
            <a:r>
              <a:rPr lang="pt-BR" dirty="0" smtClean="0"/>
              <a:t>Trabalho razoável</a:t>
            </a:r>
          </a:p>
          <a:p>
            <a:pPr marL="285750" indent="-285750">
              <a:lnSpc>
                <a:spcPct val="90000"/>
              </a:lnSpc>
              <a:buFont typeface="Arial" charset="0"/>
              <a:buChar char="•"/>
            </a:pPr>
            <a:r>
              <a:rPr lang="pt-BR" dirty="0" smtClean="0"/>
              <a:t>Baseada em imagens</a:t>
            </a:r>
          </a:p>
          <a:p>
            <a:pPr marL="285750" indent="-285750">
              <a:lnSpc>
                <a:spcPct val="90000"/>
              </a:lnSpc>
              <a:buFont typeface="Arial" charset="0"/>
              <a:buChar char="•"/>
            </a:pPr>
            <a:r>
              <a:rPr lang="pt-BR" dirty="0" smtClean="0"/>
              <a:t>Fácil atualização</a:t>
            </a:r>
          </a:p>
          <a:p>
            <a:pPr marL="285750" indent="-285750">
              <a:lnSpc>
                <a:spcPct val="90000"/>
              </a:lnSpc>
              <a:buFont typeface="Arial" charset="0"/>
              <a:buChar char="•"/>
            </a:pPr>
            <a:r>
              <a:rPr lang="pt-BR" dirty="0" smtClean="0"/>
              <a:t>Documentação automática</a:t>
            </a:r>
          </a:p>
          <a:p>
            <a:pPr marL="285750" indent="-285750">
              <a:lnSpc>
                <a:spcPct val="90000"/>
              </a:lnSpc>
              <a:buFont typeface="Arial" charset="0"/>
              <a:buChar char="•"/>
            </a:pPr>
            <a:r>
              <a:rPr lang="pt-BR" dirty="0" smtClean="0"/>
              <a:t>Escalabilidade fácil e rápida</a:t>
            </a:r>
          </a:p>
        </p:txBody>
      </p:sp>
      <p:sp>
        <p:nvSpPr>
          <p:cNvPr id="36" name="CaixaDeTexto 35"/>
          <p:cNvSpPr txBox="1"/>
          <p:nvPr/>
        </p:nvSpPr>
        <p:spPr>
          <a:xfrm>
            <a:off x="8418234" y="4151680"/>
            <a:ext cx="2484472" cy="510363"/>
          </a:xfrm>
          <a:prstGeom prst="rect">
            <a:avLst/>
          </a:prstGeom>
          <a:noFill/>
        </p:spPr>
        <p:txBody>
          <a:bodyPr wrap="none" lIns="0" tIns="0" rIns="0" bIns="0" rtlCol="0">
            <a:noAutofit/>
          </a:bodyPr>
          <a:lstStyle/>
          <a:p>
            <a:pPr>
              <a:lnSpc>
                <a:spcPct val="90000"/>
              </a:lnSpc>
            </a:pPr>
            <a:r>
              <a:rPr lang="pt-BR" sz="2800" b="1" dirty="0" err="1" smtClean="0"/>
              <a:t>Vagrant</a:t>
            </a:r>
            <a:endParaRPr lang="pt-BR" sz="2800" b="1" dirty="0" smtClean="0"/>
          </a:p>
        </p:txBody>
      </p:sp>
      <p:sp>
        <p:nvSpPr>
          <p:cNvPr id="37" name="CaixaDeTexto 36"/>
          <p:cNvSpPr txBox="1"/>
          <p:nvPr/>
        </p:nvSpPr>
        <p:spPr>
          <a:xfrm>
            <a:off x="8418234" y="4662043"/>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Pouco recomendada para produção, apenas desenvolvimento</a:t>
            </a:r>
          </a:p>
          <a:p>
            <a:pPr marL="285750" indent="-285750">
              <a:lnSpc>
                <a:spcPct val="90000"/>
              </a:lnSpc>
              <a:buFont typeface="Arial" charset="0"/>
              <a:buChar char="•"/>
            </a:pPr>
            <a:r>
              <a:rPr lang="pt-BR" dirty="0" smtClean="0"/>
              <a:t>Solução obsoleta</a:t>
            </a:r>
          </a:p>
          <a:p>
            <a:pPr marL="285750" indent="-285750">
              <a:lnSpc>
                <a:spcPct val="90000"/>
              </a:lnSpc>
              <a:buFont typeface="Arial" charset="0"/>
              <a:buChar char="•"/>
            </a:pPr>
            <a:endParaRPr lang="pt-BR" dirty="0" smtClean="0"/>
          </a:p>
        </p:txBody>
      </p:sp>
    </p:spTree>
    <p:extLst>
      <p:ext uri="{BB962C8B-B14F-4D97-AF65-F5344CB8AC3E}">
        <p14:creationId xmlns:p14="http://schemas.microsoft.com/office/powerpoint/2010/main" val="126539786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800" dirty="0" smtClean="0"/>
              <a:t>Estratégias de Disponibilização Aplicações</a:t>
            </a:r>
            <a:endParaRPr lang="pt-BR" sz="4800" dirty="0"/>
          </a:p>
        </p:txBody>
      </p:sp>
      <p:sp>
        <p:nvSpPr>
          <p:cNvPr id="9" name="CaixaDeTexto 8"/>
          <p:cNvSpPr txBox="1"/>
          <p:nvPr/>
        </p:nvSpPr>
        <p:spPr>
          <a:xfrm>
            <a:off x="1459152" y="5510323"/>
            <a:ext cx="2751338" cy="551121"/>
          </a:xfrm>
          <a:prstGeom prst="rect">
            <a:avLst/>
          </a:prstGeom>
          <a:noFill/>
        </p:spPr>
        <p:txBody>
          <a:bodyPr wrap="none" lIns="0" tIns="0" rIns="0" bIns="0" rtlCol="0">
            <a:noAutofit/>
          </a:bodyPr>
          <a:lstStyle/>
          <a:p>
            <a:pPr algn="ctr">
              <a:lnSpc>
                <a:spcPct val="90000"/>
              </a:lnSpc>
            </a:pPr>
            <a:r>
              <a:rPr lang="pt-BR" sz="2400" dirty="0" err="1" smtClean="0"/>
              <a:t>Bare</a:t>
            </a:r>
            <a:r>
              <a:rPr lang="pt-BR" sz="2400" dirty="0" smtClean="0"/>
              <a:t> Metal</a:t>
            </a:r>
            <a:endParaRPr lang="pt-BR" sz="2400" dirty="0" smtClean="0"/>
          </a:p>
        </p:txBody>
      </p:sp>
      <p:sp>
        <p:nvSpPr>
          <p:cNvPr id="11" name="Retângulo Arredondado 10"/>
          <p:cNvSpPr/>
          <p:nvPr/>
        </p:nvSpPr>
        <p:spPr>
          <a:xfrm>
            <a:off x="4631199" y="1700324"/>
            <a:ext cx="2751338" cy="353266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smtClean="0"/>
              <a:t>Hardware</a:t>
            </a:r>
            <a:endParaRPr lang="pt-BR" dirty="0"/>
          </a:p>
        </p:txBody>
      </p:sp>
      <p:sp>
        <p:nvSpPr>
          <p:cNvPr id="13" name="Retângulo Arredondado 12"/>
          <p:cNvSpPr/>
          <p:nvPr/>
        </p:nvSpPr>
        <p:spPr>
          <a:xfrm>
            <a:off x="5166371" y="2762694"/>
            <a:ext cx="2216166" cy="2470298"/>
          </a:xfrm>
          <a:prstGeom prst="round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smtClean="0"/>
              <a:t>Hypervisor</a:t>
            </a:r>
            <a:endParaRPr lang="pt-BR" dirty="0"/>
          </a:p>
        </p:txBody>
      </p:sp>
      <p:sp>
        <p:nvSpPr>
          <p:cNvPr id="14" name="Retângulo Arredondado 13"/>
          <p:cNvSpPr/>
          <p:nvPr/>
        </p:nvSpPr>
        <p:spPr>
          <a:xfrm>
            <a:off x="5701543" y="3739117"/>
            <a:ext cx="1680994" cy="1493875"/>
          </a:xfrm>
          <a:prstGeom prst="roundRect">
            <a:avLst/>
          </a:prstGeom>
          <a:solidFill>
            <a:schemeClr val="accent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err="1" smtClean="0"/>
              <a:t>S</a:t>
            </a:r>
            <a:r>
              <a:rPr lang="pt-BR" dirty="0" smtClean="0"/>
              <a:t>/O</a:t>
            </a:r>
            <a:endParaRPr lang="pt-BR" dirty="0"/>
          </a:p>
        </p:txBody>
      </p:sp>
      <p:sp>
        <p:nvSpPr>
          <p:cNvPr id="16" name="Retângulo Arredondado 15"/>
          <p:cNvSpPr/>
          <p:nvPr/>
        </p:nvSpPr>
        <p:spPr>
          <a:xfrm>
            <a:off x="6274454" y="4292011"/>
            <a:ext cx="1108083" cy="726558"/>
          </a:xfrm>
          <a:prstGeom prst="round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smtClean="0"/>
              <a:t>APP</a:t>
            </a:r>
            <a:endParaRPr lang="pt-BR" dirty="0"/>
          </a:p>
        </p:txBody>
      </p:sp>
      <p:sp>
        <p:nvSpPr>
          <p:cNvPr id="17" name="Retângulo Arredondado 16"/>
          <p:cNvSpPr/>
          <p:nvPr/>
        </p:nvSpPr>
        <p:spPr>
          <a:xfrm>
            <a:off x="1459152" y="1700323"/>
            <a:ext cx="2751338" cy="353266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smtClean="0"/>
              <a:t>Hardware</a:t>
            </a:r>
            <a:endParaRPr lang="pt-BR" dirty="0"/>
          </a:p>
        </p:txBody>
      </p:sp>
      <p:sp>
        <p:nvSpPr>
          <p:cNvPr id="18" name="Retângulo Arredondado 17"/>
          <p:cNvSpPr/>
          <p:nvPr/>
        </p:nvSpPr>
        <p:spPr>
          <a:xfrm>
            <a:off x="2020183" y="2762695"/>
            <a:ext cx="2190307" cy="2470298"/>
          </a:xfrm>
          <a:prstGeom prst="roundRect">
            <a:avLst/>
          </a:prstGeom>
          <a:solidFill>
            <a:schemeClr val="accent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err="1" smtClean="0"/>
              <a:t>S</a:t>
            </a:r>
            <a:r>
              <a:rPr lang="pt-BR" dirty="0" smtClean="0"/>
              <a:t>/O</a:t>
            </a:r>
            <a:endParaRPr lang="pt-BR" dirty="0"/>
          </a:p>
        </p:txBody>
      </p:sp>
      <p:sp>
        <p:nvSpPr>
          <p:cNvPr id="19" name="Retângulo Arredondado 18"/>
          <p:cNvSpPr/>
          <p:nvPr/>
        </p:nvSpPr>
        <p:spPr>
          <a:xfrm>
            <a:off x="2913321" y="4292011"/>
            <a:ext cx="1297169" cy="726558"/>
          </a:xfrm>
          <a:prstGeom prst="round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smtClean="0"/>
              <a:t>APP</a:t>
            </a:r>
            <a:endParaRPr lang="pt-BR" dirty="0"/>
          </a:p>
        </p:txBody>
      </p:sp>
      <p:sp>
        <p:nvSpPr>
          <p:cNvPr id="20" name="Retângulo Arredondado 19"/>
          <p:cNvSpPr/>
          <p:nvPr/>
        </p:nvSpPr>
        <p:spPr>
          <a:xfrm>
            <a:off x="7955448" y="1739310"/>
            <a:ext cx="2751338" cy="3493681"/>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smtClean="0"/>
              <a:t>Hardware</a:t>
            </a:r>
            <a:endParaRPr lang="pt-BR" dirty="0"/>
          </a:p>
        </p:txBody>
      </p:sp>
      <p:sp>
        <p:nvSpPr>
          <p:cNvPr id="21" name="Retângulo Arredondado 20"/>
          <p:cNvSpPr/>
          <p:nvPr/>
        </p:nvSpPr>
        <p:spPr>
          <a:xfrm>
            <a:off x="8516479" y="2780417"/>
            <a:ext cx="2190307" cy="2470298"/>
          </a:xfrm>
          <a:prstGeom prst="roundRect">
            <a:avLst/>
          </a:prstGeom>
          <a:solidFill>
            <a:schemeClr val="accent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err="1" smtClean="0"/>
              <a:t>S</a:t>
            </a:r>
            <a:r>
              <a:rPr lang="pt-BR" dirty="0" smtClean="0"/>
              <a:t>/O</a:t>
            </a:r>
            <a:endParaRPr lang="pt-BR" dirty="0"/>
          </a:p>
        </p:txBody>
      </p:sp>
      <p:sp>
        <p:nvSpPr>
          <p:cNvPr id="23" name="Retângulo Arredondado 22"/>
          <p:cNvSpPr/>
          <p:nvPr/>
        </p:nvSpPr>
        <p:spPr>
          <a:xfrm>
            <a:off x="9058937" y="3547732"/>
            <a:ext cx="1647850" cy="1706524"/>
          </a:xfrm>
          <a:prstGeom prst="round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smtClean="0"/>
              <a:t>Container</a:t>
            </a:r>
            <a:endParaRPr lang="pt-BR" dirty="0"/>
          </a:p>
        </p:txBody>
      </p:sp>
      <p:sp>
        <p:nvSpPr>
          <p:cNvPr id="22" name="Retângulo Arredondado 21"/>
          <p:cNvSpPr/>
          <p:nvPr/>
        </p:nvSpPr>
        <p:spPr>
          <a:xfrm>
            <a:off x="9548035" y="4292012"/>
            <a:ext cx="1147922" cy="726558"/>
          </a:xfrm>
          <a:prstGeom prst="round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smtClean="0"/>
              <a:t>APP</a:t>
            </a:r>
            <a:endParaRPr lang="pt-BR" dirty="0"/>
          </a:p>
        </p:txBody>
      </p:sp>
      <p:sp>
        <p:nvSpPr>
          <p:cNvPr id="24" name="CaixaDeTexto 23"/>
          <p:cNvSpPr txBox="1"/>
          <p:nvPr/>
        </p:nvSpPr>
        <p:spPr>
          <a:xfrm>
            <a:off x="4631199" y="5424377"/>
            <a:ext cx="2751338" cy="551121"/>
          </a:xfrm>
          <a:prstGeom prst="rect">
            <a:avLst/>
          </a:prstGeom>
          <a:noFill/>
        </p:spPr>
        <p:txBody>
          <a:bodyPr wrap="none" lIns="0" tIns="0" rIns="0" bIns="0" rtlCol="0">
            <a:noAutofit/>
          </a:bodyPr>
          <a:lstStyle/>
          <a:p>
            <a:pPr algn="ctr">
              <a:lnSpc>
                <a:spcPct val="90000"/>
              </a:lnSpc>
            </a:pPr>
            <a:r>
              <a:rPr lang="pt-BR" sz="2400" dirty="0" smtClean="0"/>
              <a:t>Virtualização</a:t>
            </a:r>
            <a:endParaRPr lang="pt-BR" sz="2400" dirty="0" smtClean="0"/>
          </a:p>
        </p:txBody>
      </p:sp>
      <p:sp>
        <p:nvSpPr>
          <p:cNvPr id="25" name="CaixaDeTexto 24"/>
          <p:cNvSpPr txBox="1"/>
          <p:nvPr/>
        </p:nvSpPr>
        <p:spPr>
          <a:xfrm>
            <a:off x="7955448" y="5424377"/>
            <a:ext cx="2599136" cy="551121"/>
          </a:xfrm>
          <a:prstGeom prst="rect">
            <a:avLst/>
          </a:prstGeom>
          <a:noFill/>
        </p:spPr>
        <p:txBody>
          <a:bodyPr wrap="none" lIns="0" tIns="0" rIns="0" bIns="0" rtlCol="0">
            <a:noAutofit/>
          </a:bodyPr>
          <a:lstStyle/>
          <a:p>
            <a:pPr algn="ctr">
              <a:lnSpc>
                <a:spcPct val="90000"/>
              </a:lnSpc>
            </a:pPr>
            <a:r>
              <a:rPr lang="pt-BR" sz="2400" dirty="0" smtClean="0"/>
              <a:t>Containers</a:t>
            </a:r>
            <a:endParaRPr lang="pt-BR" sz="2400" dirty="0" smtClean="0"/>
          </a:p>
        </p:txBody>
      </p:sp>
    </p:spTree>
    <p:extLst>
      <p:ext uri="{BB962C8B-B14F-4D97-AF65-F5344CB8AC3E}">
        <p14:creationId xmlns:p14="http://schemas.microsoft.com/office/powerpoint/2010/main" val="813660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372241" y="5107079"/>
            <a:ext cx="4646326" cy="677108"/>
          </a:xfrm>
          <a:prstGeom prst="rect">
            <a:avLst/>
          </a:prstGeom>
          <a:noFill/>
        </p:spPr>
        <p:txBody>
          <a:bodyPr wrap="square" lIns="0" tIns="0" rIns="0" bIns="0" rtlCol="0">
            <a:spAutoFit/>
          </a:bodyPr>
          <a:lstStyle/>
          <a:p>
            <a:r>
              <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rPr>
              <a:t>História Containers</a:t>
            </a:r>
            <a:endPar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endParaRPr>
          </a:p>
        </p:txBody>
      </p:sp>
    </p:spTree>
    <p:extLst>
      <p:ext uri="{BB962C8B-B14F-4D97-AF65-F5344CB8AC3E}">
        <p14:creationId xmlns:p14="http://schemas.microsoft.com/office/powerpoint/2010/main" val="15704056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000" dirty="0" smtClean="0"/>
              <a:t>Linha do Tempo</a:t>
            </a:r>
            <a:endParaRPr lang="pt-BR" sz="4000" dirty="0"/>
          </a:p>
        </p:txBody>
      </p:sp>
      <p:cxnSp>
        <p:nvCxnSpPr>
          <p:cNvPr id="5" name="Conector de Seta Reta 4"/>
          <p:cNvCxnSpPr/>
          <p:nvPr/>
        </p:nvCxnSpPr>
        <p:spPr>
          <a:xfrm>
            <a:off x="1956816" y="3544450"/>
            <a:ext cx="7955280" cy="0"/>
          </a:xfrm>
          <a:prstGeom prst="straightConnector1">
            <a:avLst/>
          </a:prstGeom>
          <a:ln w="82550">
            <a:solidFill>
              <a:schemeClr val="accent6">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 name="CaixaDeTexto 5"/>
          <p:cNvSpPr txBox="1"/>
          <p:nvPr/>
        </p:nvSpPr>
        <p:spPr>
          <a:xfrm>
            <a:off x="1609344" y="3852683"/>
            <a:ext cx="1152144" cy="914400"/>
          </a:xfrm>
          <a:prstGeom prst="rect">
            <a:avLst/>
          </a:prstGeom>
          <a:noFill/>
        </p:spPr>
        <p:txBody>
          <a:bodyPr wrap="none" lIns="0" tIns="0" rIns="0" bIns="0" rtlCol="0">
            <a:noAutofit/>
          </a:bodyPr>
          <a:lstStyle/>
          <a:p>
            <a:pPr algn="ctr">
              <a:lnSpc>
                <a:spcPct val="90000"/>
              </a:lnSpc>
            </a:pPr>
            <a:r>
              <a:rPr lang="pt-BR" dirty="0" smtClean="0"/>
              <a:t>1979</a:t>
            </a:r>
          </a:p>
          <a:p>
            <a:pPr algn="ctr">
              <a:lnSpc>
                <a:spcPct val="90000"/>
              </a:lnSpc>
            </a:pPr>
            <a:r>
              <a:rPr lang="pt-BR" dirty="0" smtClean="0"/>
              <a:t>Unix V7</a:t>
            </a:r>
          </a:p>
          <a:p>
            <a:pPr algn="ctr">
              <a:lnSpc>
                <a:spcPct val="90000"/>
              </a:lnSpc>
            </a:pPr>
            <a:r>
              <a:rPr lang="pt-BR" dirty="0" err="1" smtClean="0"/>
              <a:t>chroot</a:t>
            </a:r>
            <a:endParaRPr lang="pt-BR" dirty="0" smtClean="0"/>
          </a:p>
        </p:txBody>
      </p:sp>
      <p:sp>
        <p:nvSpPr>
          <p:cNvPr id="8" name="CaixaDeTexto 7"/>
          <p:cNvSpPr txBox="1"/>
          <p:nvPr/>
        </p:nvSpPr>
        <p:spPr>
          <a:xfrm>
            <a:off x="2365248" y="2378592"/>
            <a:ext cx="1152144" cy="914400"/>
          </a:xfrm>
          <a:prstGeom prst="rect">
            <a:avLst/>
          </a:prstGeom>
          <a:noFill/>
        </p:spPr>
        <p:txBody>
          <a:bodyPr wrap="none" lIns="0" tIns="0" rIns="0" bIns="0" rtlCol="0">
            <a:noAutofit/>
          </a:bodyPr>
          <a:lstStyle/>
          <a:p>
            <a:pPr algn="ctr">
              <a:lnSpc>
                <a:spcPct val="90000"/>
              </a:lnSpc>
            </a:pPr>
            <a:r>
              <a:rPr lang="pt-BR" dirty="0" smtClean="0"/>
              <a:t>2000</a:t>
            </a:r>
          </a:p>
          <a:p>
            <a:pPr algn="ctr">
              <a:lnSpc>
                <a:spcPct val="90000"/>
              </a:lnSpc>
            </a:pPr>
            <a:r>
              <a:rPr lang="pt-BR" dirty="0" err="1" smtClean="0"/>
              <a:t>FreeBDS</a:t>
            </a:r>
            <a:endParaRPr lang="pt-BR" dirty="0" smtClean="0"/>
          </a:p>
          <a:p>
            <a:pPr algn="ctr">
              <a:lnSpc>
                <a:spcPct val="90000"/>
              </a:lnSpc>
            </a:pPr>
            <a:r>
              <a:rPr lang="pt-BR" dirty="0" err="1" smtClean="0"/>
              <a:t>Jails</a:t>
            </a:r>
            <a:endParaRPr lang="pt-BR" dirty="0" smtClean="0"/>
          </a:p>
        </p:txBody>
      </p:sp>
      <p:sp>
        <p:nvSpPr>
          <p:cNvPr id="9" name="CaixaDeTexto 8"/>
          <p:cNvSpPr txBox="1"/>
          <p:nvPr/>
        </p:nvSpPr>
        <p:spPr>
          <a:xfrm>
            <a:off x="3322320" y="3852683"/>
            <a:ext cx="1152144" cy="914400"/>
          </a:xfrm>
          <a:prstGeom prst="rect">
            <a:avLst/>
          </a:prstGeom>
          <a:noFill/>
        </p:spPr>
        <p:txBody>
          <a:bodyPr wrap="none" lIns="0" tIns="0" rIns="0" bIns="0" rtlCol="0">
            <a:noAutofit/>
          </a:bodyPr>
          <a:lstStyle/>
          <a:p>
            <a:pPr algn="ctr">
              <a:lnSpc>
                <a:spcPct val="90000"/>
              </a:lnSpc>
            </a:pPr>
            <a:r>
              <a:rPr lang="pt-BR" dirty="0" smtClean="0"/>
              <a:t>2001</a:t>
            </a:r>
          </a:p>
          <a:p>
            <a:pPr algn="ctr">
              <a:lnSpc>
                <a:spcPct val="90000"/>
              </a:lnSpc>
            </a:pPr>
            <a:r>
              <a:rPr lang="pt-BR" dirty="0" smtClean="0"/>
              <a:t>Linux </a:t>
            </a:r>
          </a:p>
          <a:p>
            <a:pPr algn="ctr">
              <a:lnSpc>
                <a:spcPct val="90000"/>
              </a:lnSpc>
            </a:pPr>
            <a:r>
              <a:rPr lang="pt-BR" dirty="0" err="1" smtClean="0"/>
              <a:t>VServer</a:t>
            </a:r>
            <a:endParaRPr lang="pt-BR" dirty="0" smtClean="0"/>
          </a:p>
        </p:txBody>
      </p:sp>
      <p:sp>
        <p:nvSpPr>
          <p:cNvPr id="10" name="CaixaDeTexto 9"/>
          <p:cNvSpPr txBox="1"/>
          <p:nvPr/>
        </p:nvSpPr>
        <p:spPr>
          <a:xfrm>
            <a:off x="4297680" y="2378592"/>
            <a:ext cx="1152144" cy="914400"/>
          </a:xfrm>
          <a:prstGeom prst="rect">
            <a:avLst/>
          </a:prstGeom>
          <a:noFill/>
        </p:spPr>
        <p:txBody>
          <a:bodyPr wrap="square" lIns="0" tIns="0" rIns="0" bIns="0" rtlCol="0">
            <a:noAutofit/>
          </a:bodyPr>
          <a:lstStyle/>
          <a:p>
            <a:pPr algn="ctr">
              <a:lnSpc>
                <a:spcPct val="90000"/>
              </a:lnSpc>
            </a:pPr>
            <a:r>
              <a:rPr lang="pt-BR" dirty="0" smtClean="0"/>
              <a:t>2004</a:t>
            </a:r>
          </a:p>
          <a:p>
            <a:pPr algn="ctr">
              <a:lnSpc>
                <a:spcPct val="90000"/>
              </a:lnSpc>
            </a:pPr>
            <a:r>
              <a:rPr lang="pt-BR" dirty="0" smtClean="0"/>
              <a:t>Oracle Solaris Containers</a:t>
            </a:r>
          </a:p>
        </p:txBody>
      </p:sp>
      <p:sp>
        <p:nvSpPr>
          <p:cNvPr id="11" name="CaixaDeTexto 10"/>
          <p:cNvSpPr txBox="1"/>
          <p:nvPr/>
        </p:nvSpPr>
        <p:spPr>
          <a:xfrm>
            <a:off x="5236464" y="3852683"/>
            <a:ext cx="1152144" cy="914400"/>
          </a:xfrm>
          <a:prstGeom prst="rect">
            <a:avLst/>
          </a:prstGeom>
          <a:noFill/>
        </p:spPr>
        <p:txBody>
          <a:bodyPr wrap="square" lIns="0" tIns="0" rIns="0" bIns="0" rtlCol="0">
            <a:noAutofit/>
          </a:bodyPr>
          <a:lstStyle/>
          <a:p>
            <a:pPr algn="ctr">
              <a:lnSpc>
                <a:spcPct val="90000"/>
              </a:lnSpc>
            </a:pPr>
            <a:r>
              <a:rPr lang="pt-BR" dirty="0" smtClean="0"/>
              <a:t>2005</a:t>
            </a:r>
          </a:p>
          <a:p>
            <a:pPr algn="ctr">
              <a:lnSpc>
                <a:spcPct val="90000"/>
              </a:lnSpc>
            </a:pPr>
            <a:r>
              <a:rPr lang="pt-BR" dirty="0" err="1" smtClean="0"/>
              <a:t>OpenVZ</a:t>
            </a:r>
            <a:endParaRPr lang="pt-BR" dirty="0" smtClean="0"/>
          </a:p>
          <a:p>
            <a:pPr algn="ctr">
              <a:lnSpc>
                <a:spcPct val="90000"/>
              </a:lnSpc>
            </a:pPr>
            <a:r>
              <a:rPr lang="pt-BR" dirty="0" smtClean="0"/>
              <a:t>(Open </a:t>
            </a:r>
            <a:r>
              <a:rPr lang="pt-BR" dirty="0" err="1" smtClean="0"/>
              <a:t>Virtuzzo</a:t>
            </a:r>
            <a:r>
              <a:rPr lang="pt-BR" dirty="0" smtClean="0"/>
              <a:t>)</a:t>
            </a:r>
          </a:p>
        </p:txBody>
      </p:sp>
      <p:sp>
        <p:nvSpPr>
          <p:cNvPr id="12" name="CaixaDeTexto 11"/>
          <p:cNvSpPr txBox="1"/>
          <p:nvPr/>
        </p:nvSpPr>
        <p:spPr>
          <a:xfrm>
            <a:off x="6047232" y="2378592"/>
            <a:ext cx="1152144" cy="914400"/>
          </a:xfrm>
          <a:prstGeom prst="rect">
            <a:avLst/>
          </a:prstGeom>
          <a:noFill/>
        </p:spPr>
        <p:txBody>
          <a:bodyPr wrap="square" lIns="0" tIns="0" rIns="0" bIns="0" rtlCol="0">
            <a:noAutofit/>
          </a:bodyPr>
          <a:lstStyle/>
          <a:p>
            <a:pPr algn="ctr">
              <a:lnSpc>
                <a:spcPct val="90000"/>
              </a:lnSpc>
            </a:pPr>
            <a:r>
              <a:rPr lang="pt-BR" dirty="0" smtClean="0"/>
              <a:t>2008</a:t>
            </a:r>
          </a:p>
          <a:p>
            <a:pPr algn="ctr">
              <a:lnSpc>
                <a:spcPct val="90000"/>
              </a:lnSpc>
            </a:pPr>
            <a:r>
              <a:rPr lang="pt-BR" dirty="0" smtClean="0"/>
              <a:t>LXC (</a:t>
            </a:r>
            <a:r>
              <a:rPr lang="pt-BR" dirty="0" err="1" smtClean="0"/>
              <a:t>LinuX</a:t>
            </a:r>
            <a:r>
              <a:rPr lang="pt-BR" dirty="0" smtClean="0"/>
              <a:t> Containers)</a:t>
            </a:r>
          </a:p>
        </p:txBody>
      </p:sp>
      <p:sp>
        <p:nvSpPr>
          <p:cNvPr id="13" name="CaixaDeTexto 12"/>
          <p:cNvSpPr txBox="1"/>
          <p:nvPr/>
        </p:nvSpPr>
        <p:spPr>
          <a:xfrm>
            <a:off x="6833616" y="3852683"/>
            <a:ext cx="1152144" cy="914400"/>
          </a:xfrm>
          <a:prstGeom prst="rect">
            <a:avLst/>
          </a:prstGeom>
          <a:noFill/>
        </p:spPr>
        <p:txBody>
          <a:bodyPr wrap="square" lIns="0" tIns="0" rIns="0" bIns="0" rtlCol="0">
            <a:noAutofit/>
          </a:bodyPr>
          <a:lstStyle/>
          <a:p>
            <a:pPr algn="ctr">
              <a:lnSpc>
                <a:spcPct val="90000"/>
              </a:lnSpc>
            </a:pPr>
            <a:r>
              <a:rPr lang="pt-BR" dirty="0" smtClean="0"/>
              <a:t>2011</a:t>
            </a:r>
          </a:p>
          <a:p>
            <a:pPr algn="ctr">
              <a:lnSpc>
                <a:spcPct val="90000"/>
              </a:lnSpc>
            </a:pPr>
            <a:r>
              <a:rPr lang="pt-BR" dirty="0" err="1" smtClean="0"/>
              <a:t>Warden</a:t>
            </a:r>
            <a:endParaRPr lang="pt-BR" dirty="0" smtClean="0"/>
          </a:p>
        </p:txBody>
      </p:sp>
      <p:sp>
        <p:nvSpPr>
          <p:cNvPr id="14" name="CaixaDeTexto 13"/>
          <p:cNvSpPr txBox="1"/>
          <p:nvPr/>
        </p:nvSpPr>
        <p:spPr>
          <a:xfrm>
            <a:off x="8256275" y="2750074"/>
            <a:ext cx="1152144" cy="914400"/>
          </a:xfrm>
          <a:prstGeom prst="rect">
            <a:avLst/>
          </a:prstGeom>
          <a:noFill/>
        </p:spPr>
        <p:txBody>
          <a:bodyPr wrap="square" lIns="0" tIns="0" rIns="0" bIns="0" rtlCol="0">
            <a:noAutofit/>
          </a:bodyPr>
          <a:lstStyle/>
          <a:p>
            <a:pPr algn="ctr">
              <a:lnSpc>
                <a:spcPct val="90000"/>
              </a:lnSpc>
            </a:pPr>
            <a:r>
              <a:rPr lang="pt-BR" dirty="0" smtClean="0"/>
              <a:t>2013</a:t>
            </a:r>
          </a:p>
          <a:p>
            <a:pPr algn="ctr">
              <a:lnSpc>
                <a:spcPct val="90000"/>
              </a:lnSpc>
            </a:pPr>
            <a:r>
              <a:rPr lang="pt-BR" dirty="0" smtClean="0"/>
              <a:t>LMCTFY</a:t>
            </a:r>
          </a:p>
        </p:txBody>
      </p:sp>
      <p:sp>
        <p:nvSpPr>
          <p:cNvPr id="15" name="CaixaDeTexto 14"/>
          <p:cNvSpPr txBox="1"/>
          <p:nvPr/>
        </p:nvSpPr>
        <p:spPr>
          <a:xfrm>
            <a:off x="8299139" y="3852683"/>
            <a:ext cx="1152144" cy="914400"/>
          </a:xfrm>
          <a:prstGeom prst="rect">
            <a:avLst/>
          </a:prstGeom>
          <a:noFill/>
        </p:spPr>
        <p:txBody>
          <a:bodyPr wrap="square" lIns="0" tIns="0" rIns="0" bIns="0" rtlCol="0">
            <a:noAutofit/>
          </a:bodyPr>
          <a:lstStyle/>
          <a:p>
            <a:pPr algn="ctr">
              <a:lnSpc>
                <a:spcPct val="90000"/>
              </a:lnSpc>
            </a:pPr>
            <a:r>
              <a:rPr lang="pt-BR" dirty="0" smtClean="0"/>
              <a:t>2013</a:t>
            </a:r>
          </a:p>
          <a:p>
            <a:pPr algn="ctr">
              <a:lnSpc>
                <a:spcPct val="90000"/>
              </a:lnSpc>
            </a:pPr>
            <a:r>
              <a:rPr lang="pt-BR" dirty="0" err="1" smtClean="0"/>
              <a:t>Docker</a:t>
            </a:r>
            <a:endParaRPr lang="pt-BR" dirty="0" smtClean="0"/>
          </a:p>
        </p:txBody>
      </p:sp>
      <p:sp>
        <p:nvSpPr>
          <p:cNvPr id="7" name="Retângulo 6"/>
          <p:cNvSpPr/>
          <p:nvPr/>
        </p:nvSpPr>
        <p:spPr>
          <a:xfrm>
            <a:off x="1155192" y="6467701"/>
            <a:ext cx="7751064" cy="338554"/>
          </a:xfrm>
          <a:prstGeom prst="rect">
            <a:avLst/>
          </a:prstGeom>
        </p:spPr>
        <p:txBody>
          <a:bodyPr wrap="square">
            <a:spAutoFit/>
          </a:bodyPr>
          <a:lstStyle/>
          <a:p>
            <a:r>
              <a:rPr lang="pt-BR" sz="1600" dirty="0" err="1"/>
              <a:t>http</a:t>
            </a:r>
            <a:r>
              <a:rPr lang="pt-BR" sz="1600" dirty="0"/>
              <a:t>://</a:t>
            </a:r>
            <a:r>
              <a:rPr lang="pt-BR" sz="1600" dirty="0" err="1"/>
              <a:t>blog.aquasec.com</a:t>
            </a:r>
            <a:r>
              <a:rPr lang="pt-BR" sz="1600" dirty="0"/>
              <a:t>/a-brief-history-of-containers-from-1970s-chroot-to-docker-2016</a:t>
            </a:r>
          </a:p>
        </p:txBody>
      </p:sp>
      <p:sp>
        <p:nvSpPr>
          <p:cNvPr id="16" name="Oval 15"/>
          <p:cNvSpPr/>
          <p:nvPr/>
        </p:nvSpPr>
        <p:spPr>
          <a:xfrm>
            <a:off x="2065020" y="3424054"/>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18" name="Oval 17"/>
          <p:cNvSpPr/>
          <p:nvPr/>
        </p:nvSpPr>
        <p:spPr>
          <a:xfrm>
            <a:off x="2846076" y="3419286"/>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19" name="Oval 18"/>
          <p:cNvSpPr/>
          <p:nvPr/>
        </p:nvSpPr>
        <p:spPr>
          <a:xfrm>
            <a:off x="3760484" y="3433576"/>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0" name="Oval 19"/>
          <p:cNvSpPr/>
          <p:nvPr/>
        </p:nvSpPr>
        <p:spPr>
          <a:xfrm>
            <a:off x="4753356" y="3433576"/>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1" name="Oval 20"/>
          <p:cNvSpPr/>
          <p:nvPr/>
        </p:nvSpPr>
        <p:spPr>
          <a:xfrm>
            <a:off x="5692140" y="3429199"/>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2" name="Oval 21"/>
          <p:cNvSpPr/>
          <p:nvPr/>
        </p:nvSpPr>
        <p:spPr>
          <a:xfrm>
            <a:off x="6502908" y="3417382"/>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3" name="Oval 22"/>
          <p:cNvSpPr/>
          <p:nvPr/>
        </p:nvSpPr>
        <p:spPr>
          <a:xfrm>
            <a:off x="7289488" y="3417382"/>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4" name="Oval 23"/>
          <p:cNvSpPr/>
          <p:nvPr/>
        </p:nvSpPr>
        <p:spPr>
          <a:xfrm>
            <a:off x="8697208" y="3417382"/>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pic>
        <p:nvPicPr>
          <p:cNvPr id="17" name="Imagem 16"/>
          <p:cNvPicPr>
            <a:picLocks noChangeAspect="1"/>
          </p:cNvPicPr>
          <p:nvPr/>
        </p:nvPicPr>
        <p:blipFill rotWithShape="1">
          <a:blip r:embed="rId2"/>
          <a:srcRect t="27935" b="34212"/>
          <a:stretch/>
        </p:blipFill>
        <p:spPr>
          <a:xfrm>
            <a:off x="1594093" y="4688830"/>
            <a:ext cx="1182645" cy="447662"/>
          </a:xfrm>
          <a:prstGeom prst="rect">
            <a:avLst/>
          </a:prstGeom>
        </p:spPr>
      </p:pic>
      <p:pic>
        <p:nvPicPr>
          <p:cNvPr id="25" name="Imagem 24"/>
          <p:cNvPicPr>
            <a:picLocks noChangeAspect="1"/>
          </p:cNvPicPr>
          <p:nvPr/>
        </p:nvPicPr>
        <p:blipFill>
          <a:blip r:embed="rId3"/>
          <a:stretch>
            <a:fillRect/>
          </a:stretch>
        </p:blipFill>
        <p:spPr>
          <a:xfrm>
            <a:off x="2365248" y="1176044"/>
            <a:ext cx="1208532" cy="1208532"/>
          </a:xfrm>
          <a:prstGeom prst="rect">
            <a:avLst/>
          </a:prstGeom>
        </p:spPr>
      </p:pic>
      <p:pic>
        <p:nvPicPr>
          <p:cNvPr id="26" name="Imagem 25"/>
          <p:cNvPicPr>
            <a:picLocks noChangeAspect="1"/>
          </p:cNvPicPr>
          <p:nvPr/>
        </p:nvPicPr>
        <p:blipFill>
          <a:blip r:embed="rId4"/>
          <a:stretch>
            <a:fillRect/>
          </a:stretch>
        </p:blipFill>
        <p:spPr>
          <a:xfrm>
            <a:off x="3221746" y="4672276"/>
            <a:ext cx="1308836" cy="460516"/>
          </a:xfrm>
          <a:prstGeom prst="rect">
            <a:avLst/>
          </a:prstGeom>
        </p:spPr>
      </p:pic>
      <p:pic>
        <p:nvPicPr>
          <p:cNvPr id="27" name="Imagem 26"/>
          <p:cNvPicPr>
            <a:picLocks noChangeAspect="1"/>
          </p:cNvPicPr>
          <p:nvPr/>
        </p:nvPicPr>
        <p:blipFill>
          <a:blip r:embed="rId5"/>
          <a:stretch>
            <a:fillRect/>
          </a:stretch>
        </p:blipFill>
        <p:spPr>
          <a:xfrm>
            <a:off x="4189981" y="1580766"/>
            <a:ext cx="1366865" cy="546746"/>
          </a:xfrm>
          <a:prstGeom prst="rect">
            <a:avLst/>
          </a:prstGeom>
        </p:spPr>
      </p:pic>
      <p:pic>
        <p:nvPicPr>
          <p:cNvPr id="28" name="Imagem 27"/>
          <p:cNvPicPr>
            <a:picLocks noChangeAspect="1"/>
          </p:cNvPicPr>
          <p:nvPr/>
        </p:nvPicPr>
        <p:blipFill rotWithShape="1">
          <a:blip r:embed="rId6"/>
          <a:srcRect l="6796" t="9178" r="51483" b="37771"/>
          <a:stretch/>
        </p:blipFill>
        <p:spPr>
          <a:xfrm>
            <a:off x="5348206" y="4949775"/>
            <a:ext cx="928660" cy="884495"/>
          </a:xfrm>
          <a:prstGeom prst="rect">
            <a:avLst/>
          </a:prstGeom>
        </p:spPr>
      </p:pic>
      <p:pic>
        <p:nvPicPr>
          <p:cNvPr id="29" name="Imagem 28"/>
          <p:cNvPicPr>
            <a:picLocks noChangeAspect="1"/>
          </p:cNvPicPr>
          <p:nvPr/>
        </p:nvPicPr>
        <p:blipFill>
          <a:blip r:embed="rId7"/>
          <a:stretch>
            <a:fillRect/>
          </a:stretch>
        </p:blipFill>
        <p:spPr>
          <a:xfrm>
            <a:off x="5918771" y="1474742"/>
            <a:ext cx="1523370" cy="821425"/>
          </a:xfrm>
          <a:prstGeom prst="rect">
            <a:avLst/>
          </a:prstGeom>
        </p:spPr>
      </p:pic>
      <p:pic>
        <p:nvPicPr>
          <p:cNvPr id="30" name="Imagem 29"/>
          <p:cNvPicPr>
            <a:picLocks noChangeAspect="1"/>
          </p:cNvPicPr>
          <p:nvPr/>
        </p:nvPicPr>
        <p:blipFill>
          <a:blip r:embed="rId8"/>
          <a:stretch>
            <a:fillRect/>
          </a:stretch>
        </p:blipFill>
        <p:spPr>
          <a:xfrm>
            <a:off x="6615114" y="4367330"/>
            <a:ext cx="1614486" cy="968691"/>
          </a:xfrm>
          <a:prstGeom prst="rect">
            <a:avLst/>
          </a:prstGeom>
        </p:spPr>
      </p:pic>
      <p:pic>
        <p:nvPicPr>
          <p:cNvPr id="31" name="Imagem 30"/>
          <p:cNvPicPr>
            <a:picLocks noChangeAspect="1"/>
          </p:cNvPicPr>
          <p:nvPr/>
        </p:nvPicPr>
        <p:blipFill>
          <a:blip r:embed="rId9"/>
          <a:stretch>
            <a:fillRect/>
          </a:stretch>
        </p:blipFill>
        <p:spPr>
          <a:xfrm>
            <a:off x="8426867" y="1846224"/>
            <a:ext cx="810960" cy="810960"/>
          </a:xfrm>
          <a:prstGeom prst="rect">
            <a:avLst/>
          </a:prstGeom>
        </p:spPr>
      </p:pic>
      <p:pic>
        <p:nvPicPr>
          <p:cNvPr id="32" name="Imagem 31"/>
          <p:cNvPicPr>
            <a:picLocks noChangeAspect="1"/>
          </p:cNvPicPr>
          <p:nvPr/>
        </p:nvPicPr>
        <p:blipFill>
          <a:blip r:embed="rId10"/>
          <a:stretch>
            <a:fillRect/>
          </a:stretch>
        </p:blipFill>
        <p:spPr>
          <a:xfrm>
            <a:off x="8312775" y="4401368"/>
            <a:ext cx="1071118" cy="900613"/>
          </a:xfrm>
          <a:prstGeom prst="rect">
            <a:avLst/>
          </a:prstGeom>
        </p:spPr>
      </p:pic>
    </p:spTree>
    <p:extLst>
      <p:ext uri="{BB962C8B-B14F-4D97-AF65-F5344CB8AC3E}">
        <p14:creationId xmlns:p14="http://schemas.microsoft.com/office/powerpoint/2010/main" val="8769585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372241" y="5107079"/>
            <a:ext cx="4646326" cy="677108"/>
          </a:xfrm>
          <a:prstGeom prst="rect">
            <a:avLst/>
          </a:prstGeom>
          <a:noFill/>
        </p:spPr>
        <p:txBody>
          <a:bodyPr wrap="square" lIns="0" tIns="0" rIns="0" bIns="0" rtlCol="0">
            <a:spAutoFit/>
          </a:bodyPr>
          <a:lstStyle/>
          <a:p>
            <a:r>
              <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rPr>
              <a:t>Mãos à Obra</a:t>
            </a:r>
            <a:endPar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endParaRPr>
          </a:p>
        </p:txBody>
      </p:sp>
    </p:spTree>
    <p:extLst>
      <p:ext uri="{BB962C8B-B14F-4D97-AF65-F5344CB8AC3E}">
        <p14:creationId xmlns:p14="http://schemas.microsoft.com/office/powerpoint/2010/main" val="10025173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000" dirty="0" smtClean="0"/>
              <a:t>Instalação </a:t>
            </a:r>
            <a:r>
              <a:rPr lang="pt-BR" sz="4000" dirty="0" err="1" smtClean="0"/>
              <a:t>Docker</a:t>
            </a:r>
            <a:endParaRPr lang="pt-BR" sz="4000" dirty="0"/>
          </a:p>
        </p:txBody>
      </p:sp>
      <p:sp>
        <p:nvSpPr>
          <p:cNvPr id="3" name="Retângulo 2"/>
          <p:cNvSpPr/>
          <p:nvPr/>
        </p:nvSpPr>
        <p:spPr>
          <a:xfrm>
            <a:off x="2103575" y="1116569"/>
            <a:ext cx="3698513" cy="369332"/>
          </a:xfrm>
          <a:prstGeom prst="rect">
            <a:avLst/>
          </a:prstGeom>
        </p:spPr>
        <p:txBody>
          <a:bodyPr wrap="none">
            <a:spAutoFit/>
          </a:bodyPr>
          <a:lstStyle/>
          <a:p>
            <a:r>
              <a:rPr lang="pt-BR" dirty="0" smtClean="0">
                <a:hlinkClick r:id="rId2"/>
              </a:rPr>
              <a:t>https://www.docker.com/docker-mac</a:t>
            </a:r>
            <a:endParaRPr lang="pt-BR" dirty="0" smtClean="0"/>
          </a:p>
        </p:txBody>
      </p:sp>
      <p:sp>
        <p:nvSpPr>
          <p:cNvPr id="7" name="Retângulo 6"/>
          <p:cNvSpPr/>
          <p:nvPr/>
        </p:nvSpPr>
        <p:spPr>
          <a:xfrm>
            <a:off x="6218375" y="1110734"/>
            <a:ext cx="4141583" cy="369332"/>
          </a:xfrm>
          <a:prstGeom prst="rect">
            <a:avLst/>
          </a:prstGeom>
        </p:spPr>
        <p:txBody>
          <a:bodyPr wrap="none">
            <a:spAutoFit/>
          </a:bodyPr>
          <a:lstStyle/>
          <a:p>
            <a:r>
              <a:rPr lang="pt-BR" dirty="0">
                <a:hlinkClick r:id="rId3"/>
              </a:rPr>
              <a:t>https://</a:t>
            </a:r>
            <a:r>
              <a:rPr lang="pt-BR" dirty="0" smtClean="0">
                <a:hlinkClick r:id="rId3"/>
              </a:rPr>
              <a:t>www.docker.com/docker-windows</a:t>
            </a:r>
            <a:endParaRPr lang="pt-BR" dirty="0" smtClean="0"/>
          </a:p>
        </p:txBody>
      </p:sp>
      <p:sp>
        <p:nvSpPr>
          <p:cNvPr id="9" name="Retângulo 8"/>
          <p:cNvSpPr/>
          <p:nvPr/>
        </p:nvSpPr>
        <p:spPr>
          <a:xfrm>
            <a:off x="2843213" y="1849399"/>
            <a:ext cx="7072312" cy="426565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pic>
        <p:nvPicPr>
          <p:cNvPr id="8" name="Imagem 7"/>
          <p:cNvPicPr>
            <a:picLocks noChangeAspect="1"/>
          </p:cNvPicPr>
          <p:nvPr/>
        </p:nvPicPr>
        <p:blipFill>
          <a:blip r:embed="rId4"/>
          <a:stretch>
            <a:fillRect/>
          </a:stretch>
        </p:blipFill>
        <p:spPr>
          <a:xfrm>
            <a:off x="3028949" y="2014023"/>
            <a:ext cx="6722968" cy="3886716"/>
          </a:xfrm>
          <a:prstGeom prst="rect">
            <a:avLst/>
          </a:prstGeom>
        </p:spPr>
      </p:pic>
    </p:spTree>
    <p:extLst>
      <p:ext uri="{BB962C8B-B14F-4D97-AF65-F5344CB8AC3E}">
        <p14:creationId xmlns:p14="http://schemas.microsoft.com/office/powerpoint/2010/main" val="17617304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657224" y="1020724"/>
            <a:ext cx="10887075" cy="3875662"/>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Primeiro </a:t>
            </a:r>
            <a:r>
              <a:rPr lang="pt-BR" sz="4000" dirty="0" err="1" smtClean="0"/>
              <a:t>Dockerfile</a:t>
            </a:r>
            <a:endParaRPr lang="pt-BR" sz="4000" dirty="0"/>
          </a:p>
        </p:txBody>
      </p:sp>
      <p:sp>
        <p:nvSpPr>
          <p:cNvPr id="4" name="Retângulo 3"/>
          <p:cNvSpPr/>
          <p:nvPr/>
        </p:nvSpPr>
        <p:spPr>
          <a:xfrm>
            <a:off x="1057275" y="1209672"/>
            <a:ext cx="9758363" cy="3600986"/>
          </a:xfrm>
          <a:prstGeom prst="rect">
            <a:avLst/>
          </a:prstGeom>
        </p:spPr>
        <p:txBody>
          <a:bodyPr wrap="square">
            <a:spAutoFit/>
          </a:bodyPr>
          <a:lstStyle/>
          <a:p>
            <a:r>
              <a:rPr lang="pt-BR" sz="1600" dirty="0">
                <a:solidFill>
                  <a:srgbClr val="569CD6"/>
                </a:solidFill>
                <a:latin typeface="Menlo" charset="0"/>
              </a:rPr>
              <a:t>FROM</a:t>
            </a:r>
            <a:r>
              <a:rPr lang="pt-BR" sz="1600" dirty="0">
                <a:solidFill>
                  <a:srgbClr val="D4D4D4"/>
                </a:solidFill>
                <a:latin typeface="Menlo" charset="0"/>
              </a:rPr>
              <a:t> ubuntu:12.04</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MAINTAINER</a:t>
            </a:r>
            <a:r>
              <a:rPr lang="pt-BR" sz="1600" dirty="0">
                <a:solidFill>
                  <a:srgbClr val="D4D4D4"/>
                </a:solidFill>
                <a:latin typeface="Menlo" charset="0"/>
              </a:rPr>
              <a:t> MEU NOME </a:t>
            </a:r>
            <a:r>
              <a:rPr lang="pt-BR" sz="1600" dirty="0" err="1">
                <a:solidFill>
                  <a:srgbClr val="D4D4D4"/>
                </a:solidFill>
                <a:latin typeface="Menlo" charset="0"/>
              </a:rPr>
              <a:t>version</a:t>
            </a:r>
            <a:r>
              <a:rPr lang="pt-BR" sz="1600" dirty="0">
                <a:solidFill>
                  <a:srgbClr val="D4D4D4"/>
                </a:solidFill>
                <a:latin typeface="Menlo" charset="0"/>
              </a:rPr>
              <a:t>: 1.0</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RUN</a:t>
            </a:r>
            <a:r>
              <a:rPr lang="pt-BR" sz="1600" dirty="0">
                <a:solidFill>
                  <a:srgbClr val="D4D4D4"/>
                </a:solidFill>
                <a:latin typeface="Menlo" charset="0"/>
              </a:rPr>
              <a:t> </a:t>
            </a:r>
            <a:r>
              <a:rPr lang="pt-BR" sz="1600" dirty="0" err="1">
                <a:solidFill>
                  <a:srgbClr val="D4D4D4"/>
                </a:solidFill>
                <a:latin typeface="Menlo" charset="0"/>
              </a:rPr>
              <a:t>apt-get</a:t>
            </a:r>
            <a:r>
              <a:rPr lang="pt-BR" sz="1600" dirty="0">
                <a:solidFill>
                  <a:srgbClr val="D4D4D4"/>
                </a:solidFill>
                <a:latin typeface="Menlo" charset="0"/>
              </a:rPr>
              <a:t> </a:t>
            </a:r>
            <a:r>
              <a:rPr lang="pt-BR" sz="1600" dirty="0" err="1">
                <a:solidFill>
                  <a:srgbClr val="D4D4D4"/>
                </a:solidFill>
                <a:latin typeface="Menlo" charset="0"/>
              </a:rPr>
              <a:t>update</a:t>
            </a:r>
            <a:r>
              <a:rPr lang="pt-BR" sz="1600" dirty="0">
                <a:solidFill>
                  <a:srgbClr val="D4D4D4"/>
                </a:solidFill>
                <a:latin typeface="Menlo" charset="0"/>
              </a:rPr>
              <a:t> &amp;&amp; </a:t>
            </a:r>
            <a:r>
              <a:rPr lang="pt-BR" sz="1600" dirty="0" err="1">
                <a:solidFill>
                  <a:srgbClr val="D4D4D4"/>
                </a:solidFill>
                <a:latin typeface="Menlo" charset="0"/>
              </a:rPr>
              <a:t>apt-get</a:t>
            </a:r>
            <a:r>
              <a:rPr lang="pt-BR" sz="1600" dirty="0">
                <a:solidFill>
                  <a:srgbClr val="D4D4D4"/>
                </a:solidFill>
                <a:latin typeface="Menlo" charset="0"/>
              </a:rPr>
              <a:t> </a:t>
            </a:r>
            <a:r>
              <a:rPr lang="pt-BR" sz="1600" dirty="0" err="1">
                <a:solidFill>
                  <a:srgbClr val="D4D4D4"/>
                </a:solidFill>
                <a:latin typeface="Menlo" charset="0"/>
              </a:rPr>
              <a:t>install</a:t>
            </a:r>
            <a:r>
              <a:rPr lang="pt-BR" sz="1600" dirty="0">
                <a:solidFill>
                  <a:srgbClr val="D4D4D4"/>
                </a:solidFill>
                <a:latin typeface="Menlo" charset="0"/>
              </a:rPr>
              <a:t> -</a:t>
            </a:r>
            <a:r>
              <a:rPr lang="pt-BR" sz="1600" dirty="0" err="1">
                <a:solidFill>
                  <a:srgbClr val="D4D4D4"/>
                </a:solidFill>
                <a:latin typeface="Menlo" charset="0"/>
              </a:rPr>
              <a:t>y</a:t>
            </a:r>
            <a:r>
              <a:rPr lang="pt-BR" sz="1600" dirty="0">
                <a:solidFill>
                  <a:srgbClr val="D4D4D4"/>
                </a:solidFill>
                <a:latin typeface="Menlo" charset="0"/>
              </a:rPr>
              <a:t> apache2 &amp;&amp; </a:t>
            </a:r>
            <a:r>
              <a:rPr lang="pt-BR" sz="1600" dirty="0" err="1">
                <a:solidFill>
                  <a:srgbClr val="D4D4D4"/>
                </a:solidFill>
                <a:latin typeface="Menlo" charset="0"/>
              </a:rPr>
              <a:t>apt-get</a:t>
            </a:r>
            <a:r>
              <a:rPr lang="pt-BR" sz="1600" dirty="0">
                <a:solidFill>
                  <a:srgbClr val="D4D4D4"/>
                </a:solidFill>
                <a:latin typeface="Menlo" charset="0"/>
              </a:rPr>
              <a:t> clean &amp;&amp; </a:t>
            </a:r>
            <a:r>
              <a:rPr lang="pt-BR" sz="1600" dirty="0" err="1">
                <a:solidFill>
                  <a:srgbClr val="D4D4D4"/>
                </a:solidFill>
                <a:latin typeface="Menlo" charset="0"/>
              </a:rPr>
              <a:t>rm</a:t>
            </a:r>
            <a:r>
              <a:rPr lang="pt-BR" sz="1600" dirty="0">
                <a:solidFill>
                  <a:srgbClr val="D4D4D4"/>
                </a:solidFill>
                <a:latin typeface="Menlo" charset="0"/>
              </a:rPr>
              <a:t> -</a:t>
            </a:r>
            <a:r>
              <a:rPr lang="pt-BR" sz="1600" dirty="0" err="1">
                <a:solidFill>
                  <a:srgbClr val="D4D4D4"/>
                </a:solidFill>
                <a:latin typeface="Menlo" charset="0"/>
              </a:rPr>
              <a:t>rf</a:t>
            </a:r>
            <a:r>
              <a:rPr lang="pt-BR" sz="1600" dirty="0">
                <a:solidFill>
                  <a:srgbClr val="D4D4D4"/>
                </a:solidFill>
                <a:latin typeface="Menlo" charset="0"/>
              </a:rPr>
              <a:t> /var/</a:t>
            </a:r>
            <a:r>
              <a:rPr lang="pt-BR" sz="1600" dirty="0" err="1">
                <a:solidFill>
                  <a:srgbClr val="D4D4D4"/>
                </a:solidFill>
                <a:latin typeface="Menlo" charset="0"/>
              </a:rPr>
              <a:t>lib</a:t>
            </a:r>
            <a:r>
              <a:rPr lang="pt-BR" sz="1600" dirty="0">
                <a:solidFill>
                  <a:srgbClr val="D4D4D4"/>
                </a:solidFill>
                <a:latin typeface="Menlo" charset="0"/>
              </a:rPr>
              <a:t>/</a:t>
            </a:r>
            <a:r>
              <a:rPr lang="pt-BR" sz="1600" dirty="0" err="1">
                <a:solidFill>
                  <a:srgbClr val="D4D4D4"/>
                </a:solidFill>
                <a:latin typeface="Menlo" charset="0"/>
              </a:rPr>
              <a:t>apt</a:t>
            </a:r>
            <a:r>
              <a:rPr lang="pt-BR" sz="1600" dirty="0">
                <a:solidFill>
                  <a:srgbClr val="D4D4D4"/>
                </a:solidFill>
                <a:latin typeface="Menlo" charset="0"/>
              </a:rPr>
              <a:t>/</a:t>
            </a:r>
            <a:r>
              <a:rPr lang="pt-BR" sz="1600" dirty="0" err="1">
                <a:solidFill>
                  <a:srgbClr val="D4D4D4"/>
                </a:solidFill>
                <a:latin typeface="Menlo" charset="0"/>
              </a:rPr>
              <a:t>lists</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ENV</a:t>
            </a:r>
            <a:r>
              <a:rPr lang="pt-BR" sz="1600" dirty="0">
                <a:solidFill>
                  <a:srgbClr val="D4D4D4"/>
                </a:solidFill>
                <a:latin typeface="Menlo" charset="0"/>
              </a:rPr>
              <a:t> APACHE_RUN_USER </a:t>
            </a:r>
            <a:r>
              <a:rPr lang="pt-BR" sz="1600" dirty="0" err="1">
                <a:solidFill>
                  <a:srgbClr val="D4D4D4"/>
                </a:solidFill>
                <a:latin typeface="Menlo" charset="0"/>
              </a:rPr>
              <a:t>www</a:t>
            </a:r>
            <a:r>
              <a:rPr lang="pt-BR" sz="1600" dirty="0">
                <a:solidFill>
                  <a:srgbClr val="D4D4D4"/>
                </a:solidFill>
                <a:latin typeface="Menlo" charset="0"/>
              </a:rPr>
              <a:t>-data</a:t>
            </a:r>
          </a:p>
          <a:p>
            <a:r>
              <a:rPr lang="pt-BR" sz="1600" dirty="0">
                <a:solidFill>
                  <a:srgbClr val="569CD6"/>
                </a:solidFill>
                <a:latin typeface="Menlo" charset="0"/>
              </a:rPr>
              <a:t>ENV</a:t>
            </a:r>
            <a:r>
              <a:rPr lang="pt-BR" sz="1600" dirty="0">
                <a:solidFill>
                  <a:srgbClr val="D4D4D4"/>
                </a:solidFill>
                <a:latin typeface="Menlo" charset="0"/>
              </a:rPr>
              <a:t> APACHE_RUN_GROUP </a:t>
            </a:r>
            <a:r>
              <a:rPr lang="pt-BR" sz="1600" dirty="0" err="1">
                <a:solidFill>
                  <a:srgbClr val="D4D4D4"/>
                </a:solidFill>
                <a:latin typeface="Menlo" charset="0"/>
              </a:rPr>
              <a:t>www</a:t>
            </a:r>
            <a:r>
              <a:rPr lang="pt-BR" sz="1600" dirty="0">
                <a:solidFill>
                  <a:srgbClr val="D4D4D4"/>
                </a:solidFill>
                <a:latin typeface="Menlo" charset="0"/>
              </a:rPr>
              <a:t>-data</a:t>
            </a:r>
          </a:p>
          <a:p>
            <a:r>
              <a:rPr lang="pt-BR" sz="1600" dirty="0">
                <a:solidFill>
                  <a:srgbClr val="569CD6"/>
                </a:solidFill>
                <a:latin typeface="Menlo" charset="0"/>
              </a:rPr>
              <a:t>ENV</a:t>
            </a:r>
            <a:r>
              <a:rPr lang="pt-BR" sz="1600" dirty="0">
                <a:solidFill>
                  <a:srgbClr val="D4D4D4"/>
                </a:solidFill>
                <a:latin typeface="Menlo" charset="0"/>
              </a:rPr>
              <a:t> APACHE_LOG_DIR /var/log/apache2</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EXPOSE</a:t>
            </a:r>
            <a:r>
              <a:rPr lang="pt-BR" sz="1600" dirty="0">
                <a:solidFill>
                  <a:srgbClr val="D4D4D4"/>
                </a:solidFill>
                <a:latin typeface="Menlo" charset="0"/>
              </a:rPr>
              <a:t> 80</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CMD</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usr</a:t>
            </a:r>
            <a:r>
              <a:rPr lang="pt-BR" sz="1600" dirty="0">
                <a:solidFill>
                  <a:srgbClr val="CE9178"/>
                </a:solidFill>
                <a:latin typeface="Menlo" charset="0"/>
              </a:rPr>
              <a:t>/</a:t>
            </a:r>
            <a:r>
              <a:rPr lang="pt-BR" sz="1600" dirty="0" err="1">
                <a:solidFill>
                  <a:srgbClr val="CE9178"/>
                </a:solidFill>
                <a:latin typeface="Menlo" charset="0"/>
              </a:rPr>
              <a:t>sbin</a:t>
            </a:r>
            <a:r>
              <a:rPr lang="pt-BR" sz="1600" dirty="0">
                <a:solidFill>
                  <a:srgbClr val="CE9178"/>
                </a:solidFill>
                <a:latin typeface="Menlo" charset="0"/>
              </a:rPr>
              <a:t>/apache2"</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D</a:t>
            </a:r>
            <a:r>
              <a:rPr lang="pt-BR" sz="1600" dirty="0">
                <a:solidFill>
                  <a:srgbClr val="CE9178"/>
                </a:solidFill>
                <a:latin typeface="Menlo" charset="0"/>
              </a:rPr>
              <a:t>"</a:t>
            </a:r>
            <a:r>
              <a:rPr lang="pt-BR" sz="1600" dirty="0">
                <a:solidFill>
                  <a:srgbClr val="D4D4D4"/>
                </a:solidFill>
                <a:latin typeface="Menlo" charset="0"/>
              </a:rPr>
              <a:t>, </a:t>
            </a:r>
            <a:r>
              <a:rPr lang="pt-BR" sz="1600" dirty="0">
                <a:solidFill>
                  <a:srgbClr val="CE9178"/>
                </a:solidFill>
                <a:latin typeface="Menlo" charset="0"/>
              </a:rPr>
              <a:t>"FOREGROUND"</a:t>
            </a:r>
            <a:r>
              <a:rPr lang="pt-BR" sz="1600" dirty="0">
                <a:solidFill>
                  <a:srgbClr val="D4D4D4"/>
                </a:solidFill>
                <a:latin typeface="Menlo" charset="0"/>
              </a:rPr>
              <a:t>]</a:t>
            </a:r>
            <a:endParaRPr lang="pt-BR" sz="1600" b="0" dirty="0">
              <a:solidFill>
                <a:srgbClr val="D4D4D4"/>
              </a:solidFill>
              <a:effectLst/>
              <a:latin typeface="Menlo" charset="0"/>
            </a:endParaRPr>
          </a:p>
        </p:txBody>
      </p:sp>
      <p:sp>
        <p:nvSpPr>
          <p:cNvPr id="5" name="Retângulo 4"/>
          <p:cNvSpPr/>
          <p:nvPr/>
        </p:nvSpPr>
        <p:spPr>
          <a:xfrm>
            <a:off x="1057275" y="5326044"/>
            <a:ext cx="4368504" cy="369332"/>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build -</a:t>
            </a:r>
            <a:r>
              <a:rPr lang="pt-BR" dirty="0" err="1">
                <a:solidFill>
                  <a:srgbClr val="000000"/>
                </a:solidFill>
                <a:latin typeface="Menlo" charset="0"/>
              </a:rPr>
              <a:t>t</a:t>
            </a:r>
            <a:r>
              <a:rPr lang="pt-BR" dirty="0">
                <a:solidFill>
                  <a:srgbClr val="000000"/>
                </a:solidFill>
                <a:latin typeface="Menlo" charset="0"/>
              </a:rPr>
              <a:t> 'apache:1.0' .</a:t>
            </a:r>
            <a:endParaRPr lang="pt-BR" dirty="0">
              <a:solidFill>
                <a:srgbClr val="000000"/>
              </a:solidFill>
              <a:effectLst/>
              <a:latin typeface="Menlo" charset="0"/>
            </a:endParaRPr>
          </a:p>
        </p:txBody>
      </p:sp>
    </p:spTree>
    <p:extLst>
      <p:ext uri="{BB962C8B-B14F-4D97-AF65-F5344CB8AC3E}">
        <p14:creationId xmlns:p14="http://schemas.microsoft.com/office/powerpoint/2010/main" val="103302959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marL="285750" indent="-285750">
          <a:lnSpc>
            <a:spcPct val="90000"/>
          </a:lnSpc>
          <a:buFont typeface="Arial" charset="0"/>
          <a:buChar char="•"/>
          <a:defRPr sz="2400" dirty="0" smtClean="0"/>
        </a:defPPr>
      </a:lstStyle>
    </a:txDef>
  </a:objectDefaults>
  <a:extraClrSchemeLst/>
  <a:extLst>
    <a:ext uri="{05A4C25C-085E-4340-85A3-A5531E510DB2}">
      <thm15:themeFamily xmlns:thm15="http://schemas.microsoft.com/office/thememl/2012/main" name="Presentation1" id="{19A9F47E-4F4C-42F2-B539-4FB8D16AB74D}" vid="{A4ED8B2E-259E-4ECB-9DDD-6DE46B4DF92D}"/>
    </a:ext>
  </a:extLst>
</a:theme>
</file>

<file path=ppt/theme/theme2.xml><?xml version="1.0" encoding="utf-8"?>
<a:theme xmlns:a="http://schemas.openxmlformats.org/drawingml/2006/main" name="5-30055_SharePoint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57150">
          <a:solidFill>
            <a:srgbClr val="646464"/>
          </a:solidFill>
          <a:prstDash val="dash"/>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b="1" dirty="0" smtClean="0">
            <a:solidFill>
              <a:srgbClr val="0072C6"/>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F2F4EB71ABA7645B486200EF9CE5B2C" ma:contentTypeVersion="4" ma:contentTypeDescription="Crie um novo documento." ma:contentTypeScope="" ma:versionID="e467ee5eb410f923d5554bac0ac41b8d">
  <xsd:schema xmlns:xsd="http://www.w3.org/2001/XMLSchema" xmlns:xs="http://www.w3.org/2001/XMLSchema" xmlns:p="http://schemas.microsoft.com/office/2006/metadata/properties" xmlns:ns2="a1d47363-67e1-432e-9131-32115f3ee569" xmlns:ns3="9a4ef290-b04f-4817-9416-0a677fe395fb" targetNamespace="http://schemas.microsoft.com/office/2006/metadata/properties" ma:root="true" ma:fieldsID="c54fba7c5bab77bf7c42eba5b31dabe8" ns2:_="" ns3:_="">
    <xsd:import namespace="a1d47363-67e1-432e-9131-32115f3ee569"/>
    <xsd:import namespace="9a4ef290-b04f-4817-9416-0a677fe395f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d47363-67e1-432e-9131-32115f3ee569" elementFormDefault="qualified">
    <xsd:import namespace="http://schemas.microsoft.com/office/2006/documentManagement/types"/>
    <xsd:import namespace="http://schemas.microsoft.com/office/infopath/2007/PartnerControls"/>
    <xsd:element name="SharedWithUsers" ma:index="8"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4ef290-b04f-4817-9416-0a677fe395f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1d47363-67e1-432e-9131-32115f3ee569">
      <UserInfo>
        <DisplayName>Julierme Arrais</DisplayName>
        <AccountId>28</AccountId>
        <AccountType/>
      </UserInfo>
    </SharedWithUsers>
  </documentManagement>
</p:properties>
</file>

<file path=customXml/itemProps1.xml><?xml version="1.0" encoding="utf-8"?>
<ds:datastoreItem xmlns:ds="http://schemas.openxmlformats.org/officeDocument/2006/customXml" ds:itemID="{560F3704-16EC-49AD-AE6B-285142EBB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d47363-67e1-432e-9131-32115f3ee569"/>
    <ds:schemaRef ds:uri="9a4ef290-b04f-4817-9416-0a677fe39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D6A005-55E6-4A27-8BB8-33FF21ECCFA0}">
  <ds:schemaRefs>
    <ds:schemaRef ds:uri="http://schemas.microsoft.com/sharepoint/v3/contenttype/forms"/>
  </ds:schemaRefs>
</ds:datastoreItem>
</file>

<file path=customXml/itemProps3.xml><?xml version="1.0" encoding="utf-8"?>
<ds:datastoreItem xmlns:ds="http://schemas.openxmlformats.org/officeDocument/2006/customXml" ds:itemID="{96DB63B8-87B9-4EAD-96DB-E259F2A07B42}">
  <ds:schemaRefs>
    <ds:schemaRef ds:uri="http://purl.org/dc/dcmitype/"/>
    <ds:schemaRef ds:uri="http://schemas.microsoft.com/office/2006/documentManagement/types"/>
    <ds:schemaRef ds:uri="http://www.w3.org/XML/1998/namespace"/>
    <ds:schemaRef ds:uri="http://schemas.microsoft.com/office/2006/metadata/properties"/>
    <ds:schemaRef ds:uri="9a4ef290-b04f-4817-9416-0a677fe395fb"/>
    <ds:schemaRef ds:uri="http://schemas.microsoft.com/office/infopath/2007/PartnerControls"/>
    <ds:schemaRef ds:uri="http://purl.org/dc/terms/"/>
    <ds:schemaRef ds:uri="http://schemas.openxmlformats.org/package/2006/metadata/core-properties"/>
    <ds:schemaRef ds:uri="a1d47363-67e1-432e-9131-32115f3ee569"/>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3134</TotalTime>
  <Words>524</Words>
  <Application>Microsoft Macintosh PowerPoint</Application>
  <PresentationFormat>Widescreen</PresentationFormat>
  <Paragraphs>216</Paragraphs>
  <Slides>20</Slides>
  <Notes>8</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20</vt:i4>
      </vt:variant>
    </vt:vector>
  </HeadingPairs>
  <TitlesOfParts>
    <vt:vector size="32" baseType="lpstr">
      <vt:lpstr>Calibri</vt:lpstr>
      <vt:lpstr>Helvetica</vt:lpstr>
      <vt:lpstr>Helvetica Light</vt:lpstr>
      <vt:lpstr>Mangal</vt:lpstr>
      <vt:lpstr>Menlo</vt:lpstr>
      <vt:lpstr>Segoe UI</vt:lpstr>
      <vt:lpstr>Segoe UI Light</vt:lpstr>
      <vt:lpstr>Segoe UI Symbol</vt:lpstr>
      <vt:lpstr>Wingdings</vt:lpstr>
      <vt:lpstr>Arial</vt:lpstr>
      <vt:lpstr>Oracle_16x9_2016</vt:lpstr>
      <vt:lpstr>5-30055_SharePoint Template 2012 - 16x9 - White Background</vt:lpstr>
      <vt:lpstr>Apresentação do PowerPoint</vt:lpstr>
      <vt:lpstr>Apresentação do PowerPoint</vt:lpstr>
      <vt:lpstr>Estratégias de Disponibilização Aplicações</vt:lpstr>
      <vt:lpstr>Estratégias de Disponibilização Aplicações</vt:lpstr>
      <vt:lpstr>Apresentação do PowerPoint</vt:lpstr>
      <vt:lpstr>Linha do Tempo</vt:lpstr>
      <vt:lpstr>Apresentação do PowerPoint</vt:lpstr>
      <vt:lpstr>Instalação Docker</vt:lpstr>
      <vt:lpstr>Criação Primeiro Dockerfile</vt:lpstr>
      <vt:lpstr>Criando Container Apache</vt:lpstr>
      <vt:lpstr>Operações no Container</vt:lpstr>
      <vt:lpstr>Apresentação do PowerPoint</vt:lpstr>
      <vt:lpstr>Criação Dockerfile MongoDB</vt:lpstr>
      <vt:lpstr>Aplicação app.js</vt:lpstr>
      <vt:lpstr>Aplicação app.js</vt:lpstr>
      <vt:lpstr>Criação Dockerfile Aplicação</vt:lpstr>
      <vt:lpstr>Apresentação do PowerPoint</vt:lpstr>
      <vt:lpstr>Criação docker-compose.yml file</vt:lpstr>
      <vt:lpstr>Criação docker-compose file</vt:lpstr>
      <vt:lpstr>Apresentação do PowerPoint</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Marcelo Ducca Leme</dc:creator>
  <cp:lastModifiedBy>Rogerio Biondi</cp:lastModifiedBy>
  <cp:revision>174</cp:revision>
  <dcterms:created xsi:type="dcterms:W3CDTF">2016-10-19T13:04:35Z</dcterms:created>
  <dcterms:modified xsi:type="dcterms:W3CDTF">2017-08-24T14:46:28Z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0x010100CF2F4EB71ABA7645B486200EF9CE5B2C</vt:lpwstr>
  </property>
</Properties>
</file>